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9" r:id="rId3"/>
    <p:sldId id="269" r:id="rId4"/>
    <p:sldId id="278" r:id="rId5"/>
    <p:sldId id="277" r:id="rId6"/>
    <p:sldId id="276" r:id="rId7"/>
    <p:sldId id="275" r:id="rId8"/>
    <p:sldId id="273" r:id="rId9"/>
    <p:sldId id="274" r:id="rId10"/>
    <p:sldId id="272" r:id="rId11"/>
    <p:sldId id="280" r:id="rId12"/>
    <p:sldId id="281" r:id="rId13"/>
    <p:sldId id="283" r:id="rId14"/>
    <p:sldId id="282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CCFD"/>
    <a:srgbClr val="F6F4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47" autoAdjust="0"/>
    <p:restoredTop sz="95414" autoAdjust="0"/>
  </p:normalViewPr>
  <p:slideViewPr>
    <p:cSldViewPr snapToGrid="0" snapToObjects="1">
      <p:cViewPr varScale="1">
        <p:scale>
          <a:sx n="83" d="100"/>
          <a:sy n="83" d="100"/>
        </p:scale>
        <p:origin x="-145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391EC-006C-A042-B839-3F0C3C4F1CE1}" type="datetimeFigureOut">
              <a:rPr lang="ru-RU" smtClean="0"/>
              <a:pPr/>
              <a:t>15.06.2012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AB4B9-3774-244C-B63D-30F75C0A5F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816486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F792D-2E14-1049-95DE-C2BC1A37E3DB}" type="datetimeFigureOut">
              <a:rPr lang="ru-RU" smtClean="0"/>
              <a:pPr/>
              <a:t>15.06.2012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22CA6-08A8-F54E-A935-F921E5C796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729792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349A-4FF0-804A-B814-58B290DC73C6}" type="datetime1">
              <a:rPr lang="ru-RU" smtClean="0"/>
              <a:pPr/>
              <a:t>15.06.2012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994658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328CA-8D52-274E-A203-C884A2CF89FE}" type="datetime1">
              <a:rPr lang="ru-RU" smtClean="0"/>
              <a:pPr/>
              <a:t>15.06.2012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11485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E2F2C-5A84-3B42-8B7F-DFE3DA68AE84}" type="datetime1">
              <a:rPr lang="ru-RU" smtClean="0"/>
              <a:pPr/>
              <a:t>15.06.2012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736549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A2AC0-C8C9-2242-8388-1A250FEFA506}" type="datetime1">
              <a:rPr lang="ru-RU" smtClean="0"/>
              <a:pPr/>
              <a:t>15.06.2012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40635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21F1-DFA8-EC47-B766-031981294DA8}" type="datetime1">
              <a:rPr lang="ru-RU" smtClean="0"/>
              <a:pPr/>
              <a:t>15.06.2012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07986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DC49-CD35-1F4B-A8A1-5E8560D4666A}" type="datetime1">
              <a:rPr lang="ru-RU" smtClean="0"/>
              <a:pPr/>
              <a:t>15.06.2012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438608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15D6B-FDF9-D04C-A36B-6F6D0FC4B857}" type="datetime1">
              <a:rPr lang="ru-RU" smtClean="0"/>
              <a:pPr/>
              <a:t>15.06.2012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187811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F2A78-6DDB-384D-9CE3-8365FEC19298}" type="datetime1">
              <a:rPr lang="ru-RU" smtClean="0"/>
              <a:pPr/>
              <a:t>15.06.2012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288236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4B71-ED32-3F4F-A439-BD53A08F0E49}" type="datetime1">
              <a:rPr lang="ru-RU" smtClean="0"/>
              <a:pPr/>
              <a:t>15.06.2012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461931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301D-99B5-D24B-8506-CD17F685A870}" type="datetime1">
              <a:rPr lang="ru-RU" smtClean="0"/>
              <a:pPr/>
              <a:t>15.06.2012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91661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AD4B-633D-314D-A0FF-5A5C06A09C3F}" type="datetime1">
              <a:rPr lang="ru-RU" smtClean="0"/>
              <a:pPr/>
              <a:t>15.06.2012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895480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BA7FE-4CD8-D241-9423-EFEF49CC1DE9}" type="datetime1">
              <a:rPr lang="ru-RU" smtClean="0"/>
              <a:pPr/>
              <a:t>15.06.2012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E66A9-790F-5343-AC39-DE6AA4AF3C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43660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2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494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1292131" y="2488286"/>
            <a:ext cx="5834769" cy="1278072"/>
          </a:xfrm>
          <a:solidFill>
            <a:schemeClr val="accent1">
              <a:lumMod val="60000"/>
              <a:lumOff val="40000"/>
            </a:schemeClr>
          </a:solidFill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</a:sp3d>
        </p:spPr>
        <p:txBody>
          <a:bodyPr>
            <a:no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sz="3600" b="1" spc="50" dirty="0">
              <a:ln w="11430"/>
              <a:solidFill>
                <a:schemeClr val="accent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71345" y="220436"/>
            <a:ext cx="882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роект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16" name="Рисунок 3" descr="_MIIT_1.png"/>
          <p:cNvPicPr>
            <a:picLocks noChangeAspect="1"/>
          </p:cNvPicPr>
          <p:nvPr/>
        </p:nvPicPr>
        <p:blipFill>
          <a:blip r:embed="rId3" cstate="print"/>
          <a:srcRect l="10937" t="18874" r="9375" b="32054"/>
          <a:stretch>
            <a:fillRect/>
          </a:stretch>
        </p:blipFill>
        <p:spPr>
          <a:xfrm>
            <a:off x="1429599" y="769336"/>
            <a:ext cx="4590201" cy="1170051"/>
          </a:xfrm>
          <a:prstGeom prst="rect">
            <a:avLst/>
          </a:prstGeom>
        </p:spPr>
      </p:pic>
      <p:sp>
        <p:nvSpPr>
          <p:cNvPr id="17" name="Содержимое 7"/>
          <p:cNvSpPr txBox="1">
            <a:spLocks/>
          </p:cNvSpPr>
          <p:nvPr/>
        </p:nvSpPr>
        <p:spPr>
          <a:xfrm>
            <a:off x="1696327" y="2640685"/>
            <a:ext cx="5834769" cy="1563621"/>
          </a:xfrm>
          <a:prstGeom prst="rect">
            <a:avLst/>
          </a:prstGeom>
          <a:solidFill>
            <a:schemeClr val="bg2"/>
          </a:solidFill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</a:sp3d>
        </p:spPr>
        <p:txBody>
          <a:bodyPr vert="horz" lIns="91440" tIns="45720" rIns="91440" bIns="45720" rtlCol="0">
            <a:no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Концепция программы развития на 2012-2021 гг.</a:t>
            </a:r>
          </a:p>
          <a:p>
            <a:endParaRPr lang="ru-RU" sz="36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" name="Содержимое 7"/>
          <p:cNvSpPr txBox="1">
            <a:spLocks/>
          </p:cNvSpPr>
          <p:nvPr/>
        </p:nvSpPr>
        <p:spPr>
          <a:xfrm>
            <a:off x="2036576" y="2809368"/>
            <a:ext cx="5834769" cy="1913979"/>
          </a:xfrm>
          <a:prstGeom prst="rect">
            <a:avLst/>
          </a:prstGeom>
          <a:solidFill>
            <a:srgbClr val="F6F4FF"/>
          </a:solidFill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</a:sp3d>
        </p:spPr>
        <p:txBody>
          <a:bodyPr vert="horz" lIns="91440" tIns="45720" rIns="91440" bIns="45720" rtlCol="0">
            <a:no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Концепция программы развития университета на 2012-2021 гг.</a:t>
            </a:r>
          </a:p>
          <a:p>
            <a:endParaRPr lang="ru-RU" sz="3600" b="1" spc="50" dirty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44348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9144000" cy="481353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stA="50000" endPos="75000" dist="127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Каким должен стать университет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83790" y="1002797"/>
            <a:ext cx="8402162" cy="3925472"/>
          </a:xfrm>
        </p:spPr>
        <p:txBody>
          <a:bodyPr>
            <a:normAutofit/>
          </a:bodyPr>
          <a:lstStyle/>
          <a:p>
            <a:pPr marL="0" indent="0">
              <a:buClr>
                <a:schemeClr val="tx2">
                  <a:lumMod val="75000"/>
                </a:schemeClr>
              </a:buClr>
              <a:buSzPct val="100000"/>
              <a:buNone/>
            </a:pPr>
            <a:r>
              <a:rPr lang="x-none" sz="1600" dirty="0" smtClean="0"/>
              <a:t>.</a:t>
            </a:r>
            <a:endParaRPr lang="ru-RU" sz="1600" dirty="0"/>
          </a:p>
          <a:p>
            <a:pPr marL="0" indent="0">
              <a:buClr>
                <a:schemeClr val="tx2">
                  <a:lumMod val="75000"/>
                </a:schemeClr>
              </a:buClr>
              <a:buSzPct val="100000"/>
              <a:buNone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 smtClean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9" name="Ромб 8"/>
          <p:cNvSpPr/>
          <p:nvPr/>
        </p:nvSpPr>
        <p:spPr>
          <a:xfrm>
            <a:off x="0" y="20159"/>
            <a:ext cx="1169142" cy="923938"/>
          </a:xfrm>
          <a:prstGeom prst="diamond">
            <a:avLst/>
          </a:prstGeom>
          <a:solidFill>
            <a:schemeClr val="accent1"/>
          </a:solidFill>
          <a:effectLst>
            <a:innerShdw blurRad="114300">
              <a:prstClr val="black"/>
            </a:innerShdw>
            <a:reflection blurRad="6350" stA="50000" endA="275" endPos="400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2012</a:t>
            </a:r>
          </a:p>
          <a:p>
            <a:pPr algn="ctr"/>
            <a:endParaRPr lang="ru-RU" sz="1200" b="1" dirty="0"/>
          </a:p>
          <a:p>
            <a:pPr algn="ctr"/>
            <a:r>
              <a:rPr lang="ru-RU" sz="1200" b="1" dirty="0" smtClean="0"/>
              <a:t>2021</a:t>
            </a:r>
            <a:endParaRPr lang="ru-RU" sz="1200" b="1" dirty="0"/>
          </a:p>
        </p:txBody>
      </p:sp>
      <p:pic>
        <p:nvPicPr>
          <p:cNvPr id="6" name="Рисунок 3" descr="_MIIT_1.png"/>
          <p:cNvPicPr>
            <a:picLocks noChangeAspect="1"/>
          </p:cNvPicPr>
          <p:nvPr/>
        </p:nvPicPr>
        <p:blipFill>
          <a:blip r:embed="rId2" cstate="print"/>
          <a:srcRect l="10937" t="18874" r="9375" b="32054"/>
          <a:stretch>
            <a:fillRect/>
          </a:stretch>
        </p:blipFill>
        <p:spPr>
          <a:xfrm>
            <a:off x="102871" y="366067"/>
            <a:ext cx="915089" cy="258949"/>
          </a:xfrm>
          <a:prstGeom prst="rect">
            <a:avLst/>
          </a:prstGeom>
        </p:spPr>
      </p:pic>
      <p:sp>
        <p:nvSpPr>
          <p:cNvPr id="8" name="Содержимое 2"/>
          <p:cNvSpPr txBox="1">
            <a:spLocks/>
          </p:cNvSpPr>
          <p:nvPr/>
        </p:nvSpPr>
        <p:spPr>
          <a:xfrm>
            <a:off x="914400" y="102579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1600" dirty="0" smtClean="0"/>
              <a:t>Университет должен стать </a:t>
            </a:r>
            <a:r>
              <a:rPr lang="ru-RU" sz="1600" b="1" dirty="0" smtClean="0"/>
              <a:t>отраслевым</a:t>
            </a:r>
            <a:r>
              <a:rPr lang="ru-RU" sz="1600" dirty="0" smtClean="0"/>
              <a:t>, в понимании привлечения им в конкурентных условиях за счет лучшей квалификации значительной (до 30%) доли сегмента образовательных услуг и выполнения научно-исследовательских работ по обще- и </a:t>
            </a:r>
            <a:r>
              <a:rPr lang="ru-RU" sz="1600" dirty="0" err="1" smtClean="0"/>
              <a:t>межтранспортным</a:t>
            </a:r>
            <a:r>
              <a:rPr lang="ru-RU" sz="1600" dirty="0" smtClean="0"/>
              <a:t> направлениям, в том числе в части стратегического планирования и прогнозирования, в сфере:</a:t>
            </a:r>
          </a:p>
          <a:p>
            <a:pPr>
              <a:buFont typeface="Arial"/>
              <a:buBlip>
                <a:blip r:embed="rId3"/>
              </a:buBlip>
            </a:pPr>
            <a:r>
              <a:rPr lang="ru-RU" sz="1600" dirty="0" smtClean="0"/>
              <a:t>транспортно-логистических систем;</a:t>
            </a:r>
          </a:p>
          <a:p>
            <a:pPr>
              <a:buFont typeface="Arial"/>
              <a:buBlip>
                <a:blip r:embed="rId3"/>
              </a:buBlip>
            </a:pPr>
            <a:r>
              <a:rPr lang="ru-RU" sz="1600" dirty="0" smtClean="0"/>
              <a:t>международных транзитных коридоров;</a:t>
            </a:r>
          </a:p>
          <a:p>
            <a:pPr>
              <a:buFont typeface="Arial"/>
              <a:buBlip>
                <a:blip r:embed="rId3"/>
              </a:buBlip>
            </a:pPr>
            <a:r>
              <a:rPr lang="ru-RU" sz="1600" dirty="0" smtClean="0"/>
              <a:t>транспортного строительства;</a:t>
            </a:r>
          </a:p>
          <a:p>
            <a:pPr>
              <a:buFont typeface="Arial"/>
              <a:buBlip>
                <a:blip r:embed="rId3"/>
              </a:buBlip>
            </a:pPr>
            <a:r>
              <a:rPr lang="ru-RU" sz="1600" dirty="0" smtClean="0"/>
              <a:t>транспортной техники;</a:t>
            </a:r>
          </a:p>
          <a:p>
            <a:pPr>
              <a:buFont typeface="Arial"/>
              <a:buBlip>
                <a:blip r:embed="rId3"/>
              </a:buBlip>
            </a:pPr>
            <a:r>
              <a:rPr lang="ru-RU" sz="1600" dirty="0" smtClean="0"/>
              <a:t>транспортных технических систем;</a:t>
            </a:r>
          </a:p>
          <a:p>
            <a:pPr>
              <a:buFont typeface="Arial"/>
              <a:buBlip>
                <a:blip r:embed="rId3"/>
              </a:buBlip>
            </a:pPr>
            <a:r>
              <a:rPr lang="ru-RU" sz="1600" dirty="0" smtClean="0"/>
              <a:t>транспортной энергетики; </a:t>
            </a:r>
          </a:p>
          <a:p>
            <a:pPr>
              <a:buFont typeface="Arial"/>
              <a:buBlip>
                <a:blip r:embed="rId3"/>
              </a:buBlip>
            </a:pPr>
            <a:r>
              <a:rPr lang="ru-RU" sz="1600" dirty="0" smtClean="0"/>
              <a:t>информационно-телекоммуникационных систем транспорта;</a:t>
            </a:r>
          </a:p>
          <a:p>
            <a:pPr>
              <a:buFont typeface="Arial"/>
              <a:buBlip>
                <a:blip r:embed="rId3"/>
              </a:buBlip>
            </a:pPr>
            <a:r>
              <a:rPr lang="ru-RU" sz="1600" dirty="0" smtClean="0"/>
              <a:t>экономики транспорта;</a:t>
            </a:r>
          </a:p>
          <a:p>
            <a:pPr>
              <a:buFont typeface="Arial"/>
              <a:buBlip>
                <a:blip r:embed="rId3"/>
              </a:buBlip>
            </a:pPr>
            <a:r>
              <a:rPr lang="ru-RU" sz="1600" dirty="0" smtClean="0"/>
              <a:t>транспортного права;</a:t>
            </a:r>
          </a:p>
          <a:p>
            <a:pPr>
              <a:buFont typeface="Arial"/>
              <a:buBlip>
                <a:blip r:embed="rId3"/>
              </a:buBlip>
            </a:pPr>
            <a:r>
              <a:rPr lang="ru-RU" sz="1600" dirty="0" smtClean="0"/>
              <a:t>транспортной компетенции в сфере иностранных языков;</a:t>
            </a:r>
          </a:p>
          <a:p>
            <a:pPr>
              <a:buFont typeface="Arial"/>
              <a:buBlip>
                <a:blip r:embed="rId3"/>
              </a:buBlip>
            </a:pPr>
            <a:r>
              <a:rPr lang="ru-RU" sz="1600" dirty="0" smtClean="0"/>
              <a:t>комплексной безопасности на транспорте;</a:t>
            </a:r>
          </a:p>
          <a:p>
            <a:pPr>
              <a:buFont typeface="Arial"/>
              <a:buBlip>
                <a:blip r:embed="rId3"/>
              </a:buBlip>
            </a:pPr>
            <a:r>
              <a:rPr lang="ru-RU" sz="1600" dirty="0" smtClean="0"/>
              <a:t>экологии транспортных систем;</a:t>
            </a:r>
          </a:p>
          <a:p>
            <a:pPr>
              <a:buFont typeface="Arial"/>
              <a:buBlip>
                <a:blip r:embed="rId3"/>
              </a:buBlip>
            </a:pPr>
            <a:r>
              <a:rPr lang="ru-RU" sz="1600" dirty="0" smtClean="0"/>
              <a:t>сервиса на транспорте.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4630939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9144000" cy="481353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stA="50000" endPos="75000" dist="127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Каким должен стать университет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83790" y="1002797"/>
            <a:ext cx="8402162" cy="3925472"/>
          </a:xfrm>
        </p:spPr>
        <p:txBody>
          <a:bodyPr>
            <a:normAutofit/>
          </a:bodyPr>
          <a:lstStyle/>
          <a:p>
            <a:pPr marL="0" indent="0">
              <a:buClr>
                <a:schemeClr val="tx2">
                  <a:lumMod val="75000"/>
                </a:schemeClr>
              </a:buClr>
              <a:buSzPct val="100000"/>
              <a:buNone/>
            </a:pPr>
            <a:r>
              <a:rPr lang="x-none" sz="1600" dirty="0" smtClean="0"/>
              <a:t>.</a:t>
            </a:r>
            <a:endParaRPr lang="ru-RU" sz="1600" dirty="0"/>
          </a:p>
          <a:p>
            <a:pPr marL="0" indent="0">
              <a:buClr>
                <a:schemeClr val="tx2">
                  <a:lumMod val="75000"/>
                </a:schemeClr>
              </a:buClr>
              <a:buSzPct val="100000"/>
              <a:buNone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 smtClean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9" name="Ромб 8"/>
          <p:cNvSpPr/>
          <p:nvPr/>
        </p:nvSpPr>
        <p:spPr>
          <a:xfrm>
            <a:off x="0" y="20159"/>
            <a:ext cx="1169142" cy="923938"/>
          </a:xfrm>
          <a:prstGeom prst="diamond">
            <a:avLst/>
          </a:prstGeom>
          <a:solidFill>
            <a:schemeClr val="accent1"/>
          </a:solidFill>
          <a:effectLst>
            <a:innerShdw blurRad="114300">
              <a:prstClr val="black"/>
            </a:innerShdw>
            <a:reflection blurRad="6350" stA="50000" endA="275" endPos="400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2012</a:t>
            </a:r>
          </a:p>
          <a:p>
            <a:pPr algn="ctr"/>
            <a:endParaRPr lang="ru-RU" sz="1200" b="1" dirty="0"/>
          </a:p>
          <a:p>
            <a:pPr algn="ctr"/>
            <a:r>
              <a:rPr lang="ru-RU" sz="1200" b="1" dirty="0" smtClean="0"/>
              <a:t>2021</a:t>
            </a:r>
            <a:endParaRPr lang="ru-RU" sz="1200" b="1" dirty="0"/>
          </a:p>
        </p:txBody>
      </p:sp>
      <p:pic>
        <p:nvPicPr>
          <p:cNvPr id="6" name="Рисунок 3" descr="_MIIT_1.png"/>
          <p:cNvPicPr>
            <a:picLocks noChangeAspect="1"/>
          </p:cNvPicPr>
          <p:nvPr/>
        </p:nvPicPr>
        <p:blipFill>
          <a:blip r:embed="rId2" cstate="print"/>
          <a:srcRect l="10937" t="18874" r="9375" b="32054"/>
          <a:stretch>
            <a:fillRect/>
          </a:stretch>
        </p:blipFill>
        <p:spPr>
          <a:xfrm>
            <a:off x="102871" y="366067"/>
            <a:ext cx="915089" cy="258949"/>
          </a:xfrm>
          <a:prstGeom prst="rect">
            <a:avLst/>
          </a:prstGeom>
        </p:spPr>
      </p:pic>
      <p:sp>
        <p:nvSpPr>
          <p:cNvPr id="10" name="Содержимое 2"/>
          <p:cNvSpPr txBox="1">
            <a:spLocks/>
          </p:cNvSpPr>
          <p:nvPr/>
        </p:nvSpPr>
        <p:spPr>
          <a:xfrm>
            <a:off x="1017960" y="841682"/>
            <a:ext cx="8006844" cy="5514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r>
              <a:rPr lang="x-none" sz="1600" dirty="0" smtClean="0"/>
              <a:t>С точки зрения характеристики </a:t>
            </a:r>
            <a:r>
              <a:rPr lang="x-none" sz="1600" b="1" dirty="0" smtClean="0"/>
              <a:t>национального</a:t>
            </a:r>
            <a:r>
              <a:rPr lang="x-none" sz="1600" dirty="0" smtClean="0"/>
              <a:t> университета он должен стать ведущим центром транспортного образования и одним из ведущих университетов прикладного характера (сохранив политехническую и полигуманитарную направленность, адресно сосредоточенную на транспортной специализации). </a:t>
            </a:r>
            <a:endParaRPr lang="ru-RU" sz="1600" dirty="0" smtClean="0"/>
          </a:p>
          <a:p>
            <a:pPr marL="0" indent="0" algn="just">
              <a:buFont typeface="Arial"/>
              <a:buNone/>
            </a:pPr>
            <a:r>
              <a:rPr lang="x-none" sz="1600" b="1" dirty="0" smtClean="0"/>
              <a:t>Исследовательский</a:t>
            </a:r>
            <a:r>
              <a:rPr lang="x-none" sz="1600" dirty="0" smtClean="0"/>
              <a:t> характер </a:t>
            </a:r>
            <a:r>
              <a:rPr lang="ru-RU" sz="1600" dirty="0" smtClean="0"/>
              <a:t>У</a:t>
            </a:r>
            <a:r>
              <a:rPr lang="x-none" sz="1600" dirty="0" smtClean="0"/>
              <a:t>университета должен быть подтвержден долей поступлений от выполнения НИР, НИОКР, оказания услуг в сфере консалтинга в сопоставимых по динамике объемах с доходами от платной образовательной деятельности, </a:t>
            </a:r>
            <a:endParaRPr lang="ru-RU" sz="1600" dirty="0" smtClean="0"/>
          </a:p>
          <a:p>
            <a:pPr marL="0" indent="0" algn="just">
              <a:buFont typeface="Arial"/>
              <a:buNone/>
            </a:pPr>
            <a:r>
              <a:rPr lang="x-none" sz="1600" b="1" dirty="0" smtClean="0"/>
              <a:t>инновационный</a:t>
            </a:r>
            <a:r>
              <a:rPr lang="x-none" sz="1600" dirty="0" smtClean="0"/>
              <a:t> – наличием учрежденных предприятий, узкопрофильных научно-образовательных центров с полным инновационным циклом с выходом на коммерциализацию научно-технической продукции и результатов РИД, статусом интегратора идей и разработок, исполнителя проектных по новым видам техники, полного цикла разработки и внедрения по отдельным наукоемким узлам и технологиям; </a:t>
            </a:r>
            <a:endParaRPr lang="ru-RU" sz="1600" dirty="0" smtClean="0"/>
          </a:p>
          <a:p>
            <a:pPr marL="0" indent="0" algn="just">
              <a:buFont typeface="Arial"/>
              <a:buNone/>
            </a:pPr>
            <a:r>
              <a:rPr lang="x-none" sz="1600" b="1" dirty="0" smtClean="0"/>
              <a:t>предпринимательски</a:t>
            </a:r>
            <a:r>
              <a:rPr lang="ru-RU" sz="1600" b="1" dirty="0" smtClean="0"/>
              <a:t>й</a:t>
            </a:r>
            <a:r>
              <a:rPr lang="x-none" sz="1600" dirty="0" smtClean="0"/>
              <a:t> – самостоятельно осуществля</a:t>
            </a:r>
            <a:r>
              <a:rPr lang="ru-RU" sz="1600" dirty="0" err="1" smtClean="0"/>
              <a:t>емой</a:t>
            </a:r>
            <a:r>
              <a:rPr lang="ru-RU" sz="1600" dirty="0" smtClean="0"/>
              <a:t> </a:t>
            </a:r>
            <a:r>
              <a:rPr lang="x-none" sz="1600" dirty="0" smtClean="0"/>
              <a:t>на свой риск экономическ</a:t>
            </a:r>
            <a:r>
              <a:rPr lang="ru-RU" sz="1600" dirty="0" smtClean="0"/>
              <a:t>ой</a:t>
            </a:r>
            <a:r>
              <a:rPr lang="x-none" sz="1600" dirty="0" smtClean="0"/>
              <a:t> деятельность</a:t>
            </a:r>
            <a:r>
              <a:rPr lang="ru-RU" sz="1600" dirty="0" smtClean="0"/>
              <a:t>ю</a:t>
            </a:r>
            <a:r>
              <a:rPr lang="x-none" sz="1600" dirty="0" smtClean="0"/>
              <a:t>, направленн</a:t>
            </a:r>
            <a:r>
              <a:rPr lang="ru-RU" sz="1600" dirty="0" smtClean="0"/>
              <a:t>ой</a:t>
            </a:r>
            <a:r>
              <a:rPr lang="x-none" sz="1600" dirty="0" smtClean="0"/>
              <a:t> на систематическое получение прибыли от всех видов уставной деятельности; расшир</a:t>
            </a:r>
            <a:r>
              <a:rPr lang="ru-RU" sz="1600" dirty="0" err="1" smtClean="0"/>
              <a:t>ением</a:t>
            </a:r>
            <a:r>
              <a:rPr lang="ru-RU" sz="1600" dirty="0" smtClean="0"/>
              <a:t> </a:t>
            </a:r>
            <a:r>
              <a:rPr lang="x-none" sz="1600" dirty="0" smtClean="0"/>
              <a:t>сфер</a:t>
            </a:r>
            <a:r>
              <a:rPr lang="ru-RU" sz="1600" dirty="0" smtClean="0"/>
              <a:t>ы</a:t>
            </a:r>
            <a:r>
              <a:rPr lang="x-none" sz="1600" dirty="0" smtClean="0"/>
              <a:t> образовательных услуг за счет повышения своей конкурентоспособности, диверсификации направлений подготовки и повышения качества образования; широки</a:t>
            </a:r>
            <a:r>
              <a:rPr lang="ru-RU" sz="1600" dirty="0" smtClean="0"/>
              <a:t>м</a:t>
            </a:r>
            <a:r>
              <a:rPr lang="x-none" sz="1600" dirty="0" smtClean="0"/>
              <a:t> спектр</a:t>
            </a:r>
            <a:r>
              <a:rPr lang="ru-RU" sz="1600" dirty="0" smtClean="0"/>
              <a:t>ом</a:t>
            </a:r>
            <a:r>
              <a:rPr lang="x-none" sz="1600" dirty="0" smtClean="0"/>
              <a:t> предложений на рынке венчурных инвестиций, что позволяет снизить зависимость от бюджетного финансирования (повышать долю доходов от иной деятельности в общем объеме поступлений) по сравнению с предшествующими периодами. </a:t>
            </a:r>
            <a:endParaRPr lang="ru-RU" sz="1600" dirty="0" smtClean="0"/>
          </a:p>
          <a:p>
            <a:pPr marL="0" indent="0" algn="just">
              <a:buFont typeface="Arial"/>
              <a:buNone/>
            </a:pPr>
            <a:endParaRPr lang="ru-RU" sz="1600" dirty="0" smtClean="0"/>
          </a:p>
          <a:p>
            <a:pPr marL="0" indent="0" algn="just">
              <a:buFont typeface="Arial"/>
              <a:buNone/>
            </a:pPr>
            <a:endParaRPr lang="ru-RU" sz="1600" dirty="0" smtClean="0"/>
          </a:p>
          <a:p>
            <a:pPr marL="0" indent="0" algn="just">
              <a:buFont typeface="Arial"/>
              <a:buNone/>
            </a:pPr>
            <a:endParaRPr lang="ru-RU" sz="1600" dirty="0" smtClean="0"/>
          </a:p>
        </p:txBody>
      </p:sp>
    </p:spTree>
    <p:extLst>
      <p:ext uri="{BB962C8B-B14F-4D97-AF65-F5344CB8AC3E}">
        <p14:creationId xmlns="" xmlns:p14="http://schemas.microsoft.com/office/powerpoint/2010/main" val="40053869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9144000" cy="481353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stA="50000" endPos="75000" dist="127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Ожидаемое целевое состояние к концу срока реализации программы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83790" y="1002797"/>
            <a:ext cx="8402162" cy="3925472"/>
          </a:xfrm>
        </p:spPr>
        <p:txBody>
          <a:bodyPr>
            <a:normAutofit/>
          </a:bodyPr>
          <a:lstStyle/>
          <a:p>
            <a:pPr marL="0" indent="0">
              <a:buClr>
                <a:schemeClr val="tx2">
                  <a:lumMod val="75000"/>
                </a:schemeClr>
              </a:buClr>
              <a:buSzPct val="100000"/>
              <a:buNone/>
            </a:pPr>
            <a:r>
              <a:rPr lang="x-none" sz="1600" dirty="0" smtClean="0"/>
              <a:t>.</a:t>
            </a:r>
            <a:endParaRPr lang="ru-RU" sz="1600" dirty="0"/>
          </a:p>
          <a:p>
            <a:pPr marL="0" indent="0">
              <a:buClr>
                <a:schemeClr val="tx2">
                  <a:lumMod val="75000"/>
                </a:schemeClr>
              </a:buClr>
              <a:buSzPct val="100000"/>
              <a:buNone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 smtClean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9" name="Ромб 8"/>
          <p:cNvSpPr/>
          <p:nvPr/>
        </p:nvSpPr>
        <p:spPr>
          <a:xfrm>
            <a:off x="0" y="20159"/>
            <a:ext cx="1169142" cy="923938"/>
          </a:xfrm>
          <a:prstGeom prst="diamond">
            <a:avLst/>
          </a:prstGeom>
          <a:solidFill>
            <a:schemeClr val="accent1"/>
          </a:solidFill>
          <a:effectLst>
            <a:innerShdw blurRad="114300">
              <a:prstClr val="black"/>
            </a:innerShdw>
            <a:reflection blurRad="6350" stA="50000" endA="275" endPos="400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2012</a:t>
            </a:r>
          </a:p>
          <a:p>
            <a:pPr algn="ctr"/>
            <a:endParaRPr lang="ru-RU" sz="1200" b="1" dirty="0"/>
          </a:p>
          <a:p>
            <a:pPr algn="ctr"/>
            <a:r>
              <a:rPr lang="ru-RU" sz="1200" b="1" dirty="0" smtClean="0"/>
              <a:t>2021</a:t>
            </a:r>
            <a:endParaRPr lang="ru-RU" sz="1200" b="1" dirty="0"/>
          </a:p>
        </p:txBody>
      </p:sp>
      <p:pic>
        <p:nvPicPr>
          <p:cNvPr id="6" name="Рисунок 3" descr="_MIIT_1.png"/>
          <p:cNvPicPr>
            <a:picLocks noChangeAspect="1"/>
          </p:cNvPicPr>
          <p:nvPr/>
        </p:nvPicPr>
        <p:blipFill>
          <a:blip r:embed="rId2" cstate="print"/>
          <a:srcRect l="10937" t="18874" r="9375" b="32054"/>
          <a:stretch>
            <a:fillRect/>
          </a:stretch>
        </p:blipFill>
        <p:spPr>
          <a:xfrm>
            <a:off x="102871" y="366067"/>
            <a:ext cx="915089" cy="258949"/>
          </a:xfrm>
          <a:prstGeom prst="rect">
            <a:avLst/>
          </a:prstGeom>
        </p:spPr>
      </p:pic>
      <p:sp>
        <p:nvSpPr>
          <p:cNvPr id="8" name="Содержимое 3"/>
          <p:cNvSpPr txBox="1">
            <a:spLocks/>
          </p:cNvSpPr>
          <p:nvPr/>
        </p:nvSpPr>
        <p:spPr>
          <a:xfrm>
            <a:off x="389216" y="1403092"/>
            <a:ext cx="8575272" cy="47725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/>
              <a:buBlip>
                <a:blip r:embed="rId3"/>
              </a:buBlip>
            </a:pPr>
            <a:r>
              <a:rPr lang="ru-RU" sz="1600" dirty="0" smtClean="0"/>
              <a:t>развитие и повышение качества полномасштабной подготовки инженерных и эксплуатационных кадров для железнодорожного и иных видов транспорта, автодорожного и автомобильного; транспортного надзора, транспортного строительства, метрополитена; </a:t>
            </a:r>
          </a:p>
          <a:p>
            <a:pPr algn="just">
              <a:buFont typeface="Arial"/>
              <a:buBlip>
                <a:blip r:embed="rId3"/>
              </a:buBlip>
            </a:pPr>
            <a:r>
              <a:rPr lang="ru-RU" sz="1600" dirty="0" smtClean="0"/>
              <a:t>развитие собственных образовательных программ (за счет полномочий на самостоятельное утверждение и реализацию) в качестве оперативной или упреждающей реакции на потребности реального сектора на транспорте;</a:t>
            </a:r>
          </a:p>
          <a:p>
            <a:pPr algn="just">
              <a:buFont typeface="Arial"/>
              <a:buBlip>
                <a:blip r:embed="rId3"/>
              </a:buBlip>
            </a:pPr>
            <a:r>
              <a:rPr lang="ru-RU" sz="1600" dirty="0" smtClean="0"/>
              <a:t>развитие «функциональных» межтранспортных направлений (по конкретным новым технологиям, экономичным двигателям, экологически безопасному транспорту и т.д.) в образовании и науке;</a:t>
            </a:r>
          </a:p>
          <a:p>
            <a:pPr algn="just">
              <a:buFont typeface="Arial"/>
              <a:buBlip>
                <a:blip r:embed="rId3"/>
              </a:buBlip>
            </a:pPr>
            <a:r>
              <a:rPr lang="ru-RU" sz="1600" dirty="0" smtClean="0"/>
              <a:t>кардинальное расширение сотрудничества с мировыми научными и образовательными центрами, в том числе внедрение совместных программ (двойного диплома, двойной аспирантуры, приглашение ведущих мировых преподавателей и ученых, развитие системы академических кредитов с ведущими российскими, транспортными и зарубежными вузами);</a:t>
            </a:r>
          </a:p>
          <a:p>
            <a:pPr algn="just">
              <a:buFont typeface="Arial"/>
              <a:buBlip>
                <a:blip r:embed="rId3"/>
              </a:buBlip>
            </a:pPr>
            <a:r>
              <a:rPr lang="ru-RU" sz="1600" dirty="0" smtClean="0"/>
              <a:t>возможность для преподавателей и студентов на </a:t>
            </a:r>
            <a:r>
              <a:rPr lang="ru-RU" sz="1600" dirty="0" err="1" smtClean="0"/>
              <a:t>доэксплуатационной</a:t>
            </a:r>
            <a:r>
              <a:rPr lang="ru-RU" sz="1600" dirty="0" smtClean="0"/>
              <a:t> стадии  знакомиться (в том числе через программы прямого сотрудничества) с новой техникой, подлежащей внедрению и эксплуатации в России;</a:t>
            </a:r>
          </a:p>
        </p:txBody>
      </p:sp>
    </p:spTree>
    <p:extLst>
      <p:ext uri="{BB962C8B-B14F-4D97-AF65-F5344CB8AC3E}">
        <p14:creationId xmlns="" xmlns:p14="http://schemas.microsoft.com/office/powerpoint/2010/main" val="30185234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9144000" cy="481353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stA="50000" endPos="75000" dist="127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Ожидаемое целевое состояние к концу срока реализации программы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83790" y="1002797"/>
            <a:ext cx="8402162" cy="3925472"/>
          </a:xfrm>
        </p:spPr>
        <p:txBody>
          <a:bodyPr>
            <a:normAutofit/>
          </a:bodyPr>
          <a:lstStyle/>
          <a:p>
            <a:pPr marL="0" indent="0">
              <a:buClr>
                <a:schemeClr val="tx2">
                  <a:lumMod val="75000"/>
                </a:schemeClr>
              </a:buClr>
              <a:buSzPct val="100000"/>
              <a:buNone/>
            </a:pPr>
            <a:r>
              <a:rPr lang="x-none" sz="1600" dirty="0" smtClean="0"/>
              <a:t>.</a:t>
            </a:r>
            <a:endParaRPr lang="ru-RU" sz="1600" dirty="0"/>
          </a:p>
          <a:p>
            <a:pPr marL="0" indent="0">
              <a:buClr>
                <a:schemeClr val="tx2">
                  <a:lumMod val="75000"/>
                </a:schemeClr>
              </a:buClr>
              <a:buSzPct val="100000"/>
              <a:buNone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 smtClean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9" name="Ромб 8"/>
          <p:cNvSpPr/>
          <p:nvPr/>
        </p:nvSpPr>
        <p:spPr>
          <a:xfrm>
            <a:off x="0" y="20159"/>
            <a:ext cx="1169142" cy="923938"/>
          </a:xfrm>
          <a:prstGeom prst="diamond">
            <a:avLst/>
          </a:prstGeom>
          <a:solidFill>
            <a:schemeClr val="accent1"/>
          </a:solidFill>
          <a:effectLst>
            <a:innerShdw blurRad="114300">
              <a:prstClr val="black"/>
            </a:innerShdw>
            <a:reflection blurRad="6350" stA="50000" endA="275" endPos="400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2012</a:t>
            </a:r>
          </a:p>
          <a:p>
            <a:pPr algn="ctr"/>
            <a:endParaRPr lang="ru-RU" sz="1200" b="1" dirty="0"/>
          </a:p>
          <a:p>
            <a:pPr algn="ctr"/>
            <a:r>
              <a:rPr lang="ru-RU" sz="1200" b="1" dirty="0" smtClean="0"/>
              <a:t>2021</a:t>
            </a:r>
            <a:endParaRPr lang="ru-RU" sz="1200" b="1" dirty="0"/>
          </a:p>
        </p:txBody>
      </p:sp>
      <p:pic>
        <p:nvPicPr>
          <p:cNvPr id="6" name="Рисунок 3" descr="_MIIT_1.png"/>
          <p:cNvPicPr>
            <a:picLocks noChangeAspect="1"/>
          </p:cNvPicPr>
          <p:nvPr/>
        </p:nvPicPr>
        <p:blipFill>
          <a:blip r:embed="rId2" cstate="print"/>
          <a:srcRect l="10937" t="18874" r="9375" b="32054"/>
          <a:stretch>
            <a:fillRect/>
          </a:stretch>
        </p:blipFill>
        <p:spPr>
          <a:xfrm>
            <a:off x="102871" y="366067"/>
            <a:ext cx="915089" cy="258949"/>
          </a:xfrm>
          <a:prstGeom prst="rect">
            <a:avLst/>
          </a:prstGeom>
        </p:spPr>
      </p:pic>
      <p:sp>
        <p:nvSpPr>
          <p:cNvPr id="10" name="Содержимое 3"/>
          <p:cNvSpPr txBox="1">
            <a:spLocks/>
          </p:cNvSpPr>
          <p:nvPr/>
        </p:nvSpPr>
        <p:spPr>
          <a:xfrm>
            <a:off x="419942" y="1454300"/>
            <a:ext cx="8544545" cy="4781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Blip>
                <a:blip r:embed="rId3"/>
              </a:buBlip>
            </a:pPr>
            <a:r>
              <a:rPr lang="ru-RU" sz="1600" dirty="0" smtClean="0"/>
              <a:t>рост публикационной активности и качества публикаций с соответствующим ростом признания за рубежом;</a:t>
            </a:r>
          </a:p>
          <a:p>
            <a:pPr>
              <a:buFont typeface="Arial"/>
              <a:buBlip>
                <a:blip r:embed="rId3"/>
              </a:buBlip>
            </a:pPr>
            <a:r>
              <a:rPr lang="ru-RU" sz="1600" dirty="0" smtClean="0"/>
              <a:t>развитие научных школ и центров обучения в сфере социально-экономических наук, транспортного строительства, права, безопасности, логистики, национальных и региональных транспортных систем;</a:t>
            </a:r>
          </a:p>
          <a:p>
            <a:pPr>
              <a:buFont typeface="Arial"/>
              <a:buBlip>
                <a:blip r:embed="rId3"/>
              </a:buBlip>
            </a:pPr>
            <a:r>
              <a:rPr lang="ru-RU" sz="1600" dirty="0" smtClean="0"/>
              <a:t>научное и кадровое сопровождение создания сложных региональных транспортных систем (в том числе, в Московском транспортном узле,  в других субъектах Федерации в границах Центрального федерального округа), создание единой национальной методологии решения подобных проблем;</a:t>
            </a:r>
          </a:p>
          <a:p>
            <a:pPr>
              <a:buFont typeface="Arial"/>
              <a:buBlip>
                <a:blip r:embed="rId3"/>
              </a:buBlip>
            </a:pPr>
            <a:r>
              <a:rPr lang="ru-RU" sz="1600" dirty="0" smtClean="0"/>
              <a:t>создание на базе У</a:t>
            </a:r>
            <a:r>
              <a:rPr lang="ru-RU" sz="1600" dirty="0" smtClean="0"/>
              <a:t>ниверситета</a:t>
            </a:r>
            <a:r>
              <a:rPr lang="ru-RU" sz="1600" dirty="0" smtClean="0"/>
              <a:t> </a:t>
            </a:r>
            <a:r>
              <a:rPr lang="ru-RU" sz="1600" dirty="0" smtClean="0"/>
              <a:t>за счет концентрации компетентных и высококвалифицированных преподавателей и исследователей центров компетенций для проведения сертификации и экспертизы, развития специальных навыков (например, экологических, в сфере безопасности, иностранных языков), дополнительного профессионального образования работников отрасли (как для бизнеса, так и для государственных и муниципальных служащих, работников бюджетных учреждений и образовательных организаций). </a:t>
            </a:r>
          </a:p>
          <a:p>
            <a:pPr>
              <a:buFont typeface="Arial"/>
              <a:buBlip>
                <a:blip r:embed="rId3"/>
              </a:buBlip>
            </a:pP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27757409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9144000" cy="481353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stA="50000" endPos="75000" dist="127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Этапы реализации программы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83790" y="1002797"/>
            <a:ext cx="8402162" cy="3925472"/>
          </a:xfrm>
        </p:spPr>
        <p:txBody>
          <a:bodyPr>
            <a:normAutofit/>
          </a:bodyPr>
          <a:lstStyle/>
          <a:p>
            <a:pPr marL="0" indent="0">
              <a:buClr>
                <a:schemeClr val="tx2">
                  <a:lumMod val="75000"/>
                </a:schemeClr>
              </a:buClr>
              <a:buSzPct val="100000"/>
              <a:buNone/>
            </a:pPr>
            <a:r>
              <a:rPr lang="x-none" sz="1600" dirty="0" smtClean="0"/>
              <a:t>.</a:t>
            </a:r>
            <a:endParaRPr lang="ru-RU" sz="1600" dirty="0"/>
          </a:p>
          <a:p>
            <a:pPr marL="0" indent="0">
              <a:buClr>
                <a:schemeClr val="tx2">
                  <a:lumMod val="75000"/>
                </a:schemeClr>
              </a:buClr>
              <a:buSzPct val="100000"/>
              <a:buNone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 smtClean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9" name="Ромб 8"/>
          <p:cNvSpPr/>
          <p:nvPr/>
        </p:nvSpPr>
        <p:spPr>
          <a:xfrm>
            <a:off x="0" y="20159"/>
            <a:ext cx="1169142" cy="923938"/>
          </a:xfrm>
          <a:prstGeom prst="diamond">
            <a:avLst/>
          </a:prstGeom>
          <a:solidFill>
            <a:schemeClr val="accent1"/>
          </a:solidFill>
          <a:effectLst>
            <a:innerShdw blurRad="114300">
              <a:prstClr val="black"/>
            </a:innerShdw>
            <a:reflection blurRad="6350" stA="50000" endA="275" endPos="400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2012</a:t>
            </a:r>
          </a:p>
          <a:p>
            <a:pPr algn="ctr"/>
            <a:endParaRPr lang="ru-RU" sz="1200" b="1" dirty="0"/>
          </a:p>
          <a:p>
            <a:pPr algn="ctr"/>
            <a:r>
              <a:rPr lang="ru-RU" sz="1200" b="1" dirty="0" smtClean="0"/>
              <a:t>2021</a:t>
            </a:r>
            <a:endParaRPr lang="ru-RU" sz="1200" b="1" dirty="0"/>
          </a:p>
        </p:txBody>
      </p:sp>
      <p:pic>
        <p:nvPicPr>
          <p:cNvPr id="6" name="Рисунок 3" descr="_MIIT_1.png"/>
          <p:cNvPicPr>
            <a:picLocks noChangeAspect="1"/>
          </p:cNvPicPr>
          <p:nvPr/>
        </p:nvPicPr>
        <p:blipFill>
          <a:blip r:embed="rId2" cstate="print"/>
          <a:srcRect l="10937" t="18874" r="9375" b="32054"/>
          <a:stretch>
            <a:fillRect/>
          </a:stretch>
        </p:blipFill>
        <p:spPr>
          <a:xfrm>
            <a:off x="102871" y="366067"/>
            <a:ext cx="915089" cy="258949"/>
          </a:xfrm>
          <a:prstGeom prst="rect">
            <a:avLst/>
          </a:prstGeom>
        </p:spPr>
      </p:pic>
      <p:sp>
        <p:nvSpPr>
          <p:cNvPr id="8" name="Freeform 4"/>
          <p:cNvSpPr>
            <a:spLocks noEditPoints="1"/>
          </p:cNvSpPr>
          <p:nvPr/>
        </p:nvSpPr>
        <p:spPr bwMode="gray">
          <a:xfrm>
            <a:off x="990600" y="1600200"/>
            <a:ext cx="5943600" cy="4038600"/>
          </a:xfrm>
          <a:custGeom>
            <a:avLst/>
            <a:gdLst/>
            <a:ahLst/>
            <a:cxnLst>
              <a:cxn ang="0">
                <a:pos x="1092" y="50"/>
              </a:cxn>
              <a:cxn ang="0">
                <a:pos x="822" y="168"/>
              </a:cxn>
              <a:cxn ang="0">
                <a:pos x="594" y="300"/>
              </a:cxn>
              <a:cxn ang="0">
                <a:pos x="406" y="446"/>
              </a:cxn>
              <a:cxn ang="0">
                <a:pos x="254" y="604"/>
              </a:cxn>
              <a:cxn ang="0">
                <a:pos x="140" y="772"/>
              </a:cxn>
              <a:cxn ang="0">
                <a:pos x="60" y="944"/>
              </a:cxn>
              <a:cxn ang="0">
                <a:pos x="14" y="1122"/>
              </a:cxn>
              <a:cxn ang="0">
                <a:pos x="0" y="1300"/>
              </a:cxn>
              <a:cxn ang="0">
                <a:pos x="18" y="1476"/>
              </a:cxn>
              <a:cxn ang="0">
                <a:pos x="64" y="1650"/>
              </a:cxn>
              <a:cxn ang="0">
                <a:pos x="138" y="1818"/>
              </a:cxn>
              <a:cxn ang="0">
                <a:pos x="238" y="1978"/>
              </a:cxn>
              <a:cxn ang="0">
                <a:pos x="364" y="2126"/>
              </a:cxn>
              <a:cxn ang="0">
                <a:pos x="512" y="2262"/>
              </a:cxn>
              <a:cxn ang="0">
                <a:pos x="684" y="2382"/>
              </a:cxn>
              <a:cxn ang="0">
                <a:pos x="874" y="2484"/>
              </a:cxn>
              <a:cxn ang="0">
                <a:pos x="1086" y="2564"/>
              </a:cxn>
              <a:cxn ang="0">
                <a:pos x="1314" y="2622"/>
              </a:cxn>
              <a:cxn ang="0">
                <a:pos x="1558" y="2654"/>
              </a:cxn>
              <a:cxn ang="0">
                <a:pos x="1818" y="2658"/>
              </a:cxn>
              <a:cxn ang="0">
                <a:pos x="2090" y="2632"/>
              </a:cxn>
              <a:cxn ang="0">
                <a:pos x="2374" y="2574"/>
              </a:cxn>
              <a:cxn ang="0">
                <a:pos x="2544" y="2912"/>
              </a:cxn>
              <a:cxn ang="0">
                <a:pos x="1868" y="1552"/>
              </a:cxn>
              <a:cxn ang="0">
                <a:pos x="1956" y="1914"/>
              </a:cxn>
              <a:cxn ang="0">
                <a:pos x="1788" y="1936"/>
              </a:cxn>
              <a:cxn ang="0">
                <a:pos x="1616" y="1934"/>
              </a:cxn>
              <a:cxn ang="0">
                <a:pos x="1442" y="1912"/>
              </a:cxn>
              <a:cxn ang="0">
                <a:pos x="1272" y="1872"/>
              </a:cxn>
              <a:cxn ang="0">
                <a:pos x="1108" y="1812"/>
              </a:cxn>
              <a:cxn ang="0">
                <a:pos x="952" y="1736"/>
              </a:cxn>
              <a:cxn ang="0">
                <a:pos x="810" y="1646"/>
              </a:cxn>
              <a:cxn ang="0">
                <a:pos x="684" y="1542"/>
              </a:cxn>
              <a:cxn ang="0">
                <a:pos x="578" y="1428"/>
              </a:cxn>
              <a:cxn ang="0">
                <a:pos x="494" y="1304"/>
              </a:cxn>
              <a:cxn ang="0">
                <a:pos x="438" y="1170"/>
              </a:cxn>
              <a:cxn ang="0">
                <a:pos x="410" y="1032"/>
              </a:cxn>
              <a:cxn ang="0">
                <a:pos x="416" y="888"/>
              </a:cxn>
              <a:cxn ang="0">
                <a:pos x="460" y="742"/>
              </a:cxn>
              <a:cxn ang="0">
                <a:pos x="544" y="592"/>
              </a:cxn>
              <a:cxn ang="0">
                <a:pos x="670" y="444"/>
              </a:cxn>
              <a:cxn ang="0">
                <a:pos x="844" y="298"/>
              </a:cxn>
              <a:cxn ang="0">
                <a:pos x="1070" y="154"/>
              </a:cxn>
              <a:cxn ang="0">
                <a:pos x="1348" y="16"/>
              </a:cxn>
              <a:cxn ang="0">
                <a:pos x="1244" y="0"/>
              </a:cxn>
              <a:cxn ang="0">
                <a:pos x="2820" y="1934"/>
              </a:cxn>
              <a:cxn ang="0">
                <a:pos x="2820" y="1934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accent1"/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  <a:effectLst>
            <a:outerShdw dist="206741" dir="8249373" algn="ctr" rotWithShape="0">
              <a:srgbClr val="C1D1D3">
                <a:alpha val="50000"/>
              </a:srgb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" name="Text Box 33"/>
          <p:cNvSpPr txBox="1">
            <a:spLocks noChangeArrowheads="1"/>
          </p:cNvSpPr>
          <p:nvPr/>
        </p:nvSpPr>
        <p:spPr bwMode="auto">
          <a:xfrm>
            <a:off x="2195736" y="1052736"/>
            <a:ext cx="648072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400" dirty="0" smtClean="0"/>
              <a:t>осуществляются оптимизация структуры и системы управления Университетом в соответствии с приоритетами его развития 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1106487" y="1543050"/>
            <a:ext cx="3694113" cy="3638550"/>
            <a:chOff x="793" y="1404"/>
            <a:chExt cx="2327" cy="2292"/>
          </a:xfrm>
        </p:grpSpPr>
        <p:sp>
          <p:nvSpPr>
            <p:cNvPr id="12" name="Oval 35"/>
            <p:cNvSpPr>
              <a:spLocks noChangeArrowheads="1"/>
            </p:cNvSpPr>
            <p:nvPr/>
          </p:nvSpPr>
          <p:spPr bwMode="gray">
            <a:xfrm rot="-723406">
              <a:off x="2089" y="3276"/>
              <a:ext cx="906" cy="420"/>
            </a:xfrm>
            <a:prstGeom prst="ellipse">
              <a:avLst/>
            </a:prstGeom>
            <a:solidFill>
              <a:srgbClr val="0F2145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Oval 36"/>
            <p:cNvSpPr>
              <a:spLocks noChangeArrowheads="1"/>
            </p:cNvSpPr>
            <p:nvPr/>
          </p:nvSpPr>
          <p:spPr bwMode="gray">
            <a:xfrm>
              <a:off x="2046" y="2508"/>
              <a:ext cx="1074" cy="107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4" name="Oval 37"/>
            <p:cNvSpPr>
              <a:spLocks noChangeArrowheads="1"/>
            </p:cNvSpPr>
            <p:nvPr/>
          </p:nvSpPr>
          <p:spPr bwMode="gray">
            <a:xfrm>
              <a:off x="2059" y="2514"/>
              <a:ext cx="1049" cy="104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5" name="Oval 38"/>
            <p:cNvSpPr>
              <a:spLocks noChangeArrowheads="1"/>
            </p:cNvSpPr>
            <p:nvPr/>
          </p:nvSpPr>
          <p:spPr bwMode="gray">
            <a:xfrm>
              <a:off x="2070" y="2524"/>
              <a:ext cx="998" cy="98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6" name="Oval 39"/>
            <p:cNvSpPr>
              <a:spLocks noChangeArrowheads="1"/>
            </p:cNvSpPr>
            <p:nvPr/>
          </p:nvSpPr>
          <p:spPr bwMode="gray">
            <a:xfrm>
              <a:off x="2128" y="2552"/>
              <a:ext cx="888" cy="79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7" name="Oval 41"/>
            <p:cNvSpPr>
              <a:spLocks noChangeArrowheads="1"/>
            </p:cNvSpPr>
            <p:nvPr/>
          </p:nvSpPr>
          <p:spPr bwMode="gray">
            <a:xfrm rot="-772996">
              <a:off x="928" y="2892"/>
              <a:ext cx="714" cy="384"/>
            </a:xfrm>
            <a:prstGeom prst="ellipse">
              <a:avLst/>
            </a:prstGeom>
            <a:solidFill>
              <a:srgbClr val="0F2145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" name="Group 42"/>
            <p:cNvGrpSpPr>
              <a:grpSpLocks/>
            </p:cNvGrpSpPr>
            <p:nvPr/>
          </p:nvGrpSpPr>
          <p:grpSpPr bwMode="auto">
            <a:xfrm>
              <a:off x="880" y="2268"/>
              <a:ext cx="864" cy="908"/>
              <a:chOff x="732" y="2112"/>
              <a:chExt cx="842" cy="860"/>
            </a:xfrm>
          </p:grpSpPr>
          <p:sp>
            <p:nvSpPr>
              <p:cNvPr id="25" name="Oval 43"/>
              <p:cNvSpPr>
                <a:spLocks noChangeArrowheads="1"/>
              </p:cNvSpPr>
              <p:nvPr/>
            </p:nvSpPr>
            <p:spPr bwMode="gray">
              <a:xfrm>
                <a:off x="732" y="2112"/>
                <a:ext cx="842" cy="860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6" name="Oval 44"/>
              <p:cNvSpPr>
                <a:spLocks noChangeArrowheads="1"/>
              </p:cNvSpPr>
              <p:nvPr/>
            </p:nvSpPr>
            <p:spPr bwMode="gray">
              <a:xfrm>
                <a:off x="743" y="2117"/>
                <a:ext cx="821" cy="83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7" name="Oval 45"/>
              <p:cNvSpPr>
                <a:spLocks noChangeArrowheads="1"/>
              </p:cNvSpPr>
              <p:nvPr/>
            </p:nvSpPr>
            <p:spPr bwMode="gray">
              <a:xfrm>
                <a:off x="751" y="2125"/>
                <a:ext cx="781" cy="784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8" name="Oval 46"/>
              <p:cNvSpPr>
                <a:spLocks noChangeArrowheads="1"/>
              </p:cNvSpPr>
              <p:nvPr/>
            </p:nvSpPr>
            <p:spPr bwMode="gray">
              <a:xfrm>
                <a:off x="795" y="2147"/>
                <a:ext cx="695" cy="63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19" name="Oval 48"/>
            <p:cNvSpPr>
              <a:spLocks noChangeArrowheads="1"/>
            </p:cNvSpPr>
            <p:nvPr/>
          </p:nvSpPr>
          <p:spPr bwMode="gray">
            <a:xfrm>
              <a:off x="816" y="1786"/>
              <a:ext cx="576" cy="336"/>
            </a:xfrm>
            <a:prstGeom prst="ellipse">
              <a:avLst/>
            </a:prstGeom>
            <a:solidFill>
              <a:srgbClr val="0F2145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" name="Oval 49"/>
            <p:cNvSpPr>
              <a:spLocks noChangeArrowheads="1"/>
            </p:cNvSpPr>
            <p:nvPr/>
          </p:nvSpPr>
          <p:spPr bwMode="gray">
            <a:xfrm>
              <a:off x="864" y="1404"/>
              <a:ext cx="645" cy="6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1" name="Oval 50"/>
            <p:cNvSpPr>
              <a:spLocks noChangeArrowheads="1"/>
            </p:cNvSpPr>
            <p:nvPr/>
          </p:nvSpPr>
          <p:spPr bwMode="gray">
            <a:xfrm>
              <a:off x="872" y="1407"/>
              <a:ext cx="630" cy="63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2" name="Oval 51"/>
            <p:cNvSpPr>
              <a:spLocks noChangeArrowheads="1"/>
            </p:cNvSpPr>
            <p:nvPr/>
          </p:nvSpPr>
          <p:spPr bwMode="gray">
            <a:xfrm>
              <a:off x="879" y="1414"/>
              <a:ext cx="599" cy="58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3" name="Oval 52"/>
            <p:cNvSpPr>
              <a:spLocks noChangeArrowheads="1"/>
            </p:cNvSpPr>
            <p:nvPr/>
          </p:nvSpPr>
          <p:spPr bwMode="gray">
            <a:xfrm>
              <a:off x="913" y="1430"/>
              <a:ext cx="534" cy="4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4" name="Text Box 53"/>
            <p:cNvSpPr txBox="1">
              <a:spLocks noChangeArrowheads="1"/>
            </p:cNvSpPr>
            <p:nvPr/>
          </p:nvSpPr>
          <p:spPr bwMode="gray">
            <a:xfrm>
              <a:off x="793" y="1530"/>
              <a:ext cx="800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ru-RU" sz="1200" dirty="0" smtClean="0"/>
                <a:t>I этап –</a:t>
              </a:r>
            </a:p>
            <a:p>
              <a:pPr algn="ctr"/>
              <a:r>
                <a:rPr lang="ru-RU" sz="1200" dirty="0" smtClean="0"/>
                <a:t> (2012-13 годы)</a:t>
              </a:r>
              <a:endParaRPr lang="en-US" sz="1200" dirty="0"/>
            </a:p>
          </p:txBody>
        </p:sp>
      </p:grpSp>
      <p:sp>
        <p:nvSpPr>
          <p:cNvPr id="29" name="Text Box 53"/>
          <p:cNvSpPr txBox="1">
            <a:spLocks noChangeArrowheads="1"/>
          </p:cNvSpPr>
          <p:nvPr/>
        </p:nvSpPr>
        <p:spPr bwMode="gray">
          <a:xfrm>
            <a:off x="1259632" y="3429000"/>
            <a:ext cx="126951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1200" dirty="0" smtClean="0"/>
              <a:t>I</a:t>
            </a:r>
            <a:r>
              <a:rPr lang="en-US" sz="1200" dirty="0" smtClean="0"/>
              <a:t>I</a:t>
            </a:r>
            <a:r>
              <a:rPr lang="ru-RU" sz="1200" dirty="0" smtClean="0"/>
              <a:t> этап –</a:t>
            </a:r>
          </a:p>
          <a:p>
            <a:pPr algn="ctr"/>
            <a:r>
              <a:rPr lang="ru-RU" sz="1200" dirty="0" smtClean="0"/>
              <a:t> (201</a:t>
            </a:r>
            <a:r>
              <a:rPr lang="en-US" sz="1200" dirty="0" smtClean="0"/>
              <a:t>4</a:t>
            </a:r>
            <a:r>
              <a:rPr lang="ru-RU" sz="1200" dirty="0" smtClean="0"/>
              <a:t>-1</a:t>
            </a:r>
            <a:r>
              <a:rPr lang="en-US" sz="1200" dirty="0" smtClean="0"/>
              <a:t>6</a:t>
            </a:r>
            <a:r>
              <a:rPr lang="ru-RU" sz="1200" dirty="0" smtClean="0"/>
              <a:t> годы)</a:t>
            </a:r>
            <a:endParaRPr lang="en-US" sz="1200" dirty="0"/>
          </a:p>
        </p:txBody>
      </p:sp>
      <p:sp>
        <p:nvSpPr>
          <p:cNvPr id="30" name="Text Box 53"/>
          <p:cNvSpPr txBox="1">
            <a:spLocks noChangeArrowheads="1"/>
          </p:cNvSpPr>
          <p:nvPr/>
        </p:nvSpPr>
        <p:spPr bwMode="gray">
          <a:xfrm>
            <a:off x="3347864" y="3861048"/>
            <a:ext cx="126951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1200" dirty="0" smtClean="0"/>
              <a:t>I</a:t>
            </a:r>
            <a:r>
              <a:rPr lang="en-US" sz="1200" dirty="0" smtClean="0"/>
              <a:t>II</a:t>
            </a:r>
            <a:r>
              <a:rPr lang="ru-RU" sz="1200" dirty="0" smtClean="0"/>
              <a:t> этап –</a:t>
            </a:r>
          </a:p>
          <a:p>
            <a:pPr algn="ctr"/>
            <a:r>
              <a:rPr lang="ru-RU" sz="1200" dirty="0" smtClean="0"/>
              <a:t> (201</a:t>
            </a:r>
            <a:r>
              <a:rPr lang="en-US" sz="1200" dirty="0" smtClean="0"/>
              <a:t>7</a:t>
            </a:r>
            <a:r>
              <a:rPr lang="ru-RU" sz="1200" dirty="0" smtClean="0"/>
              <a:t>-</a:t>
            </a:r>
            <a:r>
              <a:rPr lang="en-US" sz="1200" dirty="0" smtClean="0"/>
              <a:t>21</a:t>
            </a:r>
            <a:r>
              <a:rPr lang="ru-RU" sz="1200" dirty="0" smtClean="0"/>
              <a:t> годы)</a:t>
            </a:r>
            <a:endParaRPr lang="en-US" sz="1200" dirty="0"/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2524126" y="2132856"/>
            <a:ext cx="6480720" cy="11695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400" dirty="0" smtClean="0"/>
              <a:t>осуществляется реализация мероприятий по модернизации образования, исследовательского процесса и создания инновационной инфраструктуры Университета с одновременным формированием (трансформацией прежних и созданием новых) </a:t>
            </a:r>
            <a:r>
              <a:rPr lang="ru-RU" sz="1400" dirty="0" err="1" smtClean="0"/>
              <a:t>научно-образовательно-инновационных</a:t>
            </a:r>
            <a:r>
              <a:rPr lang="ru-RU" sz="1400" dirty="0" smtClean="0"/>
              <a:t> организационных единиц 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6948264" y="3212976"/>
            <a:ext cx="2016224" cy="2031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400" dirty="0" smtClean="0"/>
              <a:t>осуществляется устойчивое развитие Университета, реализуемое путем достижения заданных программой целей, решения задач и выполнения показателей развития 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85234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9144000" cy="481353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stA="50000" endPos="75000" dist="127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Требуемое ресурсное обеспечение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83790" y="1002797"/>
            <a:ext cx="8402162" cy="3925472"/>
          </a:xfrm>
        </p:spPr>
        <p:txBody>
          <a:bodyPr>
            <a:normAutofit/>
          </a:bodyPr>
          <a:lstStyle/>
          <a:p>
            <a:pPr marL="0" indent="0">
              <a:buClr>
                <a:schemeClr val="tx2">
                  <a:lumMod val="75000"/>
                </a:schemeClr>
              </a:buClr>
              <a:buSzPct val="100000"/>
              <a:buNone/>
            </a:pPr>
            <a:r>
              <a:rPr lang="x-none" sz="1600" dirty="0" smtClean="0"/>
              <a:t>.</a:t>
            </a:r>
            <a:endParaRPr lang="ru-RU" sz="1600" dirty="0"/>
          </a:p>
          <a:p>
            <a:pPr marL="0" indent="0">
              <a:buClr>
                <a:schemeClr val="tx2">
                  <a:lumMod val="75000"/>
                </a:schemeClr>
              </a:buClr>
              <a:buSzPct val="100000"/>
              <a:buNone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 smtClean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9" name="Ромб 8"/>
          <p:cNvSpPr/>
          <p:nvPr/>
        </p:nvSpPr>
        <p:spPr>
          <a:xfrm>
            <a:off x="0" y="20159"/>
            <a:ext cx="1169142" cy="923938"/>
          </a:xfrm>
          <a:prstGeom prst="diamond">
            <a:avLst/>
          </a:prstGeom>
          <a:solidFill>
            <a:schemeClr val="accent1"/>
          </a:solidFill>
          <a:effectLst>
            <a:innerShdw blurRad="114300">
              <a:prstClr val="black"/>
            </a:innerShdw>
            <a:reflection blurRad="6350" stA="50000" endA="275" endPos="400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2012</a:t>
            </a:r>
          </a:p>
          <a:p>
            <a:pPr algn="ctr"/>
            <a:endParaRPr lang="ru-RU" sz="1200" b="1" dirty="0"/>
          </a:p>
          <a:p>
            <a:pPr algn="ctr"/>
            <a:r>
              <a:rPr lang="ru-RU" sz="1200" b="1" dirty="0" smtClean="0"/>
              <a:t>2021</a:t>
            </a:r>
            <a:endParaRPr lang="ru-RU" sz="1200" b="1" dirty="0"/>
          </a:p>
        </p:txBody>
      </p:sp>
      <p:pic>
        <p:nvPicPr>
          <p:cNvPr id="6" name="Рисунок 3" descr="_MIIT_1.png"/>
          <p:cNvPicPr>
            <a:picLocks noChangeAspect="1"/>
          </p:cNvPicPr>
          <p:nvPr/>
        </p:nvPicPr>
        <p:blipFill>
          <a:blip r:embed="rId2" cstate="print"/>
          <a:srcRect l="10937" t="18874" r="9375" b="32054"/>
          <a:stretch>
            <a:fillRect/>
          </a:stretch>
        </p:blipFill>
        <p:spPr>
          <a:xfrm>
            <a:off x="102871" y="366067"/>
            <a:ext cx="915089" cy="258949"/>
          </a:xfrm>
          <a:prstGeom prst="rect">
            <a:avLst/>
          </a:prstGeom>
        </p:spPr>
      </p:pic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102871" y="1515751"/>
            <a:ext cx="8900294" cy="4002018"/>
            <a:chOff x="476" y="1552"/>
            <a:chExt cx="4783" cy="2034"/>
          </a:xfrm>
        </p:grpSpPr>
        <p:sp>
          <p:nvSpPr>
            <p:cNvPr id="10" name="AutoShape 3"/>
            <p:cNvSpPr>
              <a:spLocks noChangeArrowheads="1"/>
            </p:cNvSpPr>
            <p:nvPr/>
          </p:nvSpPr>
          <p:spPr bwMode="gray">
            <a:xfrm>
              <a:off x="1837" y="1891"/>
              <a:ext cx="318" cy="363"/>
            </a:xfrm>
            <a:prstGeom prst="chevron">
              <a:avLst>
                <a:gd name="adj" fmla="val 52514"/>
              </a:avLst>
            </a:prstGeom>
            <a:solidFill>
              <a:schemeClr val="accent1"/>
            </a:solidFill>
            <a:ln w="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AutoShape 4"/>
            <p:cNvSpPr>
              <a:spLocks noChangeArrowheads="1"/>
            </p:cNvSpPr>
            <p:nvPr/>
          </p:nvSpPr>
          <p:spPr bwMode="gray">
            <a:xfrm>
              <a:off x="3560" y="1891"/>
              <a:ext cx="318" cy="363"/>
            </a:xfrm>
            <a:prstGeom prst="chevron">
              <a:avLst>
                <a:gd name="adj" fmla="val 52514"/>
              </a:avLst>
            </a:prstGeom>
            <a:solidFill>
              <a:schemeClr val="hlink"/>
            </a:solidFill>
            <a:ln w="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Oval 5"/>
            <p:cNvSpPr>
              <a:spLocks noChangeArrowheads="1"/>
            </p:cNvSpPr>
            <p:nvPr/>
          </p:nvSpPr>
          <p:spPr bwMode="gray">
            <a:xfrm>
              <a:off x="3923" y="1900"/>
              <a:ext cx="174" cy="34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3" name="Oval 6"/>
            <p:cNvSpPr>
              <a:spLocks noChangeArrowheads="1"/>
            </p:cNvSpPr>
            <p:nvPr/>
          </p:nvSpPr>
          <p:spPr bwMode="gray">
            <a:xfrm>
              <a:off x="3923" y="1900"/>
              <a:ext cx="174" cy="34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32001"/>
                  </a:schemeClr>
                </a:gs>
                <a:gs pos="100000">
                  <a:schemeClr val="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4" name="Oval 7"/>
            <p:cNvSpPr>
              <a:spLocks noChangeArrowheads="1"/>
            </p:cNvSpPr>
            <p:nvPr/>
          </p:nvSpPr>
          <p:spPr bwMode="gray">
            <a:xfrm>
              <a:off x="4012" y="1900"/>
              <a:ext cx="1183" cy="34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5" name="Oval 8"/>
            <p:cNvSpPr>
              <a:spLocks noChangeArrowheads="1"/>
            </p:cNvSpPr>
            <p:nvPr/>
          </p:nvSpPr>
          <p:spPr bwMode="gray">
            <a:xfrm>
              <a:off x="4032" y="1907"/>
              <a:ext cx="1183" cy="34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6" name="Oval 9"/>
            <p:cNvSpPr>
              <a:spLocks noChangeArrowheads="1"/>
            </p:cNvSpPr>
            <p:nvPr/>
          </p:nvSpPr>
          <p:spPr bwMode="gray">
            <a:xfrm>
              <a:off x="4076" y="1900"/>
              <a:ext cx="1065" cy="345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7" name="Oval 10"/>
            <p:cNvSpPr>
              <a:spLocks noChangeArrowheads="1"/>
            </p:cNvSpPr>
            <p:nvPr/>
          </p:nvSpPr>
          <p:spPr bwMode="gray">
            <a:xfrm>
              <a:off x="476" y="1896"/>
              <a:ext cx="174" cy="345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8" name="Oval 11"/>
            <p:cNvSpPr>
              <a:spLocks noChangeArrowheads="1"/>
            </p:cNvSpPr>
            <p:nvPr/>
          </p:nvSpPr>
          <p:spPr bwMode="gray">
            <a:xfrm>
              <a:off x="476" y="1896"/>
              <a:ext cx="174" cy="345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9" name="Oval 12"/>
            <p:cNvSpPr>
              <a:spLocks noChangeArrowheads="1"/>
            </p:cNvSpPr>
            <p:nvPr/>
          </p:nvSpPr>
          <p:spPr bwMode="gray">
            <a:xfrm>
              <a:off x="565" y="1896"/>
              <a:ext cx="1183" cy="345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20" name="Oval 13"/>
            <p:cNvSpPr>
              <a:spLocks noChangeArrowheads="1"/>
            </p:cNvSpPr>
            <p:nvPr/>
          </p:nvSpPr>
          <p:spPr bwMode="gray">
            <a:xfrm>
              <a:off x="566" y="1898"/>
              <a:ext cx="1183" cy="345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21" name="Oval 14"/>
            <p:cNvSpPr>
              <a:spLocks noChangeArrowheads="1"/>
            </p:cNvSpPr>
            <p:nvPr/>
          </p:nvSpPr>
          <p:spPr bwMode="gray">
            <a:xfrm>
              <a:off x="624" y="1896"/>
              <a:ext cx="1065" cy="345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grpSp>
          <p:nvGrpSpPr>
            <p:cNvPr id="22" name="Group 15"/>
            <p:cNvGrpSpPr>
              <a:grpSpLocks/>
            </p:cNvGrpSpPr>
            <p:nvPr/>
          </p:nvGrpSpPr>
          <p:grpSpPr bwMode="auto">
            <a:xfrm>
              <a:off x="641" y="1552"/>
              <a:ext cx="1031" cy="1031"/>
              <a:chOff x="4166" y="1706"/>
              <a:chExt cx="1252" cy="1252"/>
            </a:xfrm>
          </p:grpSpPr>
          <p:sp>
            <p:nvSpPr>
              <p:cNvPr id="44" name="Oval 16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46" name="Oval 17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47" name="Oval 18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48" name="Oval 19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23" name="Oval 20"/>
            <p:cNvSpPr>
              <a:spLocks noChangeArrowheads="1"/>
            </p:cNvSpPr>
            <p:nvPr/>
          </p:nvSpPr>
          <p:spPr bwMode="gray">
            <a:xfrm>
              <a:off x="2200" y="1900"/>
              <a:ext cx="174" cy="3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24" name="Oval 21"/>
            <p:cNvSpPr>
              <a:spLocks noChangeArrowheads="1"/>
            </p:cNvSpPr>
            <p:nvPr/>
          </p:nvSpPr>
          <p:spPr bwMode="gray">
            <a:xfrm>
              <a:off x="2200" y="1900"/>
              <a:ext cx="174" cy="3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32001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25" name="Oval 22"/>
            <p:cNvSpPr>
              <a:spLocks noChangeArrowheads="1"/>
            </p:cNvSpPr>
            <p:nvPr/>
          </p:nvSpPr>
          <p:spPr bwMode="gray">
            <a:xfrm>
              <a:off x="2289" y="1900"/>
              <a:ext cx="1183" cy="3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54118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26" name="Oval 23"/>
            <p:cNvSpPr>
              <a:spLocks noChangeArrowheads="1"/>
            </p:cNvSpPr>
            <p:nvPr/>
          </p:nvSpPr>
          <p:spPr bwMode="gray">
            <a:xfrm>
              <a:off x="2290" y="1902"/>
              <a:ext cx="1183" cy="3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63529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27" name="Oval 24"/>
            <p:cNvSpPr>
              <a:spLocks noChangeArrowheads="1"/>
            </p:cNvSpPr>
            <p:nvPr/>
          </p:nvSpPr>
          <p:spPr bwMode="gray">
            <a:xfrm>
              <a:off x="2348" y="1900"/>
              <a:ext cx="1065" cy="345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grpSp>
          <p:nvGrpSpPr>
            <p:cNvPr id="28" name="Group 25"/>
            <p:cNvGrpSpPr>
              <a:grpSpLocks/>
            </p:cNvGrpSpPr>
            <p:nvPr/>
          </p:nvGrpSpPr>
          <p:grpSpPr bwMode="auto">
            <a:xfrm>
              <a:off x="2365" y="1552"/>
              <a:ext cx="1031" cy="1031"/>
              <a:chOff x="4166" y="1706"/>
              <a:chExt cx="1252" cy="1252"/>
            </a:xfrm>
          </p:grpSpPr>
          <p:sp>
            <p:nvSpPr>
              <p:cNvPr id="40" name="Oval 26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41" name="Oval 27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42" name="Oval 28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43" name="Oval 29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grpSp>
          <p:nvGrpSpPr>
            <p:cNvPr id="29" name="Group 30"/>
            <p:cNvGrpSpPr>
              <a:grpSpLocks/>
            </p:cNvGrpSpPr>
            <p:nvPr/>
          </p:nvGrpSpPr>
          <p:grpSpPr bwMode="auto">
            <a:xfrm>
              <a:off x="4095" y="1552"/>
              <a:ext cx="1031" cy="1031"/>
              <a:chOff x="4166" y="1706"/>
              <a:chExt cx="1252" cy="1252"/>
            </a:xfrm>
          </p:grpSpPr>
          <p:sp>
            <p:nvSpPr>
              <p:cNvPr id="36" name="Oval 31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37" name="Oval 32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38" name="Oval 33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39" name="Oval 34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30" name="AutoShape 35"/>
            <p:cNvSpPr>
              <a:spLocks noChangeArrowheads="1"/>
            </p:cNvSpPr>
            <p:nvPr/>
          </p:nvSpPr>
          <p:spPr bwMode="gray">
            <a:xfrm>
              <a:off x="507" y="2987"/>
              <a:ext cx="1296" cy="599"/>
            </a:xfrm>
            <a:prstGeom prst="roundRect">
              <a:avLst>
                <a:gd name="adj" fmla="val 50000"/>
              </a:avLst>
            </a:prstGeom>
            <a:noFill/>
            <a:ln w="38100" algn="ctr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ru-RU" sz="24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?</a:t>
              </a:r>
              <a:endPara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1" name="AutoShape 36"/>
            <p:cNvSpPr>
              <a:spLocks noChangeArrowheads="1"/>
            </p:cNvSpPr>
            <p:nvPr/>
          </p:nvSpPr>
          <p:spPr bwMode="gray">
            <a:xfrm>
              <a:off x="2229" y="2987"/>
              <a:ext cx="1296" cy="599"/>
            </a:xfrm>
            <a:prstGeom prst="roundRect">
              <a:avLst>
                <a:gd name="adj" fmla="val 50000"/>
              </a:avLst>
            </a:prstGeom>
            <a:noFill/>
            <a:ln w="38100" algn="ctr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ru-RU" sz="16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Не менее 20%</a:t>
              </a:r>
            </a:p>
            <a:p>
              <a:pPr algn="ctr" eaLnBrk="0" hangingPunct="0"/>
              <a:r>
                <a:rPr lang="ru-RU" sz="16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от размера </a:t>
              </a:r>
            </a:p>
            <a:p>
              <a:pPr algn="ctr" eaLnBrk="0" hangingPunct="0"/>
              <a:r>
                <a:rPr lang="ru-RU" sz="16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субсидии</a:t>
              </a:r>
              <a:endParaRPr lang="en-US" sz="16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2" name="AutoShape 37"/>
            <p:cNvSpPr>
              <a:spLocks noChangeArrowheads="1"/>
            </p:cNvSpPr>
            <p:nvPr/>
          </p:nvSpPr>
          <p:spPr bwMode="gray">
            <a:xfrm>
              <a:off x="3963" y="2987"/>
              <a:ext cx="1296" cy="599"/>
            </a:xfrm>
            <a:prstGeom prst="roundRect">
              <a:avLst>
                <a:gd name="adj" fmla="val 50000"/>
              </a:avLst>
            </a:prstGeom>
            <a:noFill/>
            <a:ln w="38100" algn="ctr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ru-RU" sz="16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Не менее 5%</a:t>
              </a:r>
            </a:p>
            <a:p>
              <a:pPr algn="ctr" eaLnBrk="0" hangingPunct="0"/>
              <a:r>
                <a:rPr lang="ru-RU" sz="16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от размера </a:t>
              </a:r>
            </a:p>
            <a:p>
              <a:pPr algn="ctr" eaLnBrk="0" hangingPunct="0"/>
              <a:r>
                <a:rPr lang="ru-RU" sz="16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субсидии</a:t>
              </a:r>
              <a:endParaRPr lang="en-US" sz="16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3" name="Text Box 38"/>
            <p:cNvSpPr txBox="1">
              <a:spLocks noChangeArrowheads="1"/>
            </p:cNvSpPr>
            <p:nvPr/>
          </p:nvSpPr>
          <p:spPr bwMode="gray">
            <a:xfrm>
              <a:off x="662" y="1933"/>
              <a:ext cx="992" cy="34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1400" dirty="0" smtClean="0">
                  <a:solidFill>
                    <a:srgbClr val="000000"/>
                  </a:solidFill>
                </a:rPr>
                <a:t>Государственная</a:t>
              </a:r>
            </a:p>
            <a:p>
              <a:pPr algn="ctr" eaLnBrk="0" hangingPunct="0"/>
              <a:r>
                <a:rPr lang="ru-RU" sz="1400" dirty="0" smtClean="0">
                  <a:solidFill>
                    <a:srgbClr val="000000"/>
                  </a:solidFill>
                </a:rPr>
                <a:t>субсидия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sp>
          <p:nvSpPr>
            <p:cNvPr id="34" name="Text Box 39"/>
            <p:cNvSpPr txBox="1">
              <a:spLocks noChangeArrowheads="1"/>
            </p:cNvSpPr>
            <p:nvPr/>
          </p:nvSpPr>
          <p:spPr bwMode="gray">
            <a:xfrm>
              <a:off x="2307" y="1959"/>
              <a:ext cx="1131" cy="20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1400" dirty="0" smtClean="0">
                  <a:solidFill>
                    <a:srgbClr val="000000"/>
                  </a:solidFill>
                </a:rPr>
                <a:t>Софинансирование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sp>
          <p:nvSpPr>
            <p:cNvPr id="35" name="Text Box 40"/>
            <p:cNvSpPr txBox="1">
              <a:spLocks noChangeArrowheads="1"/>
            </p:cNvSpPr>
            <p:nvPr/>
          </p:nvSpPr>
          <p:spPr bwMode="gray">
            <a:xfrm>
              <a:off x="4278" y="1933"/>
              <a:ext cx="674" cy="34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1400" dirty="0" smtClean="0">
                  <a:solidFill>
                    <a:srgbClr val="000000"/>
                  </a:solidFill>
                </a:rPr>
                <a:t>Гранты,</a:t>
              </a:r>
            </a:p>
            <a:p>
              <a:pPr algn="ctr" eaLnBrk="0" hangingPunct="0"/>
              <a:r>
                <a:rPr lang="ru-RU" sz="1400" dirty="0" err="1" smtClean="0">
                  <a:solidFill>
                    <a:srgbClr val="000000"/>
                  </a:solidFill>
                </a:rPr>
                <a:t>эндаумент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4630939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9144000" cy="481353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stA="50000" endPos="75000" dist="127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Основания для разработки программы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9" name="Ромб 8"/>
          <p:cNvSpPr/>
          <p:nvPr/>
        </p:nvSpPr>
        <p:spPr>
          <a:xfrm>
            <a:off x="0" y="20159"/>
            <a:ext cx="1169142" cy="923938"/>
          </a:xfrm>
          <a:prstGeom prst="diamond">
            <a:avLst/>
          </a:prstGeom>
          <a:solidFill>
            <a:schemeClr val="accent1"/>
          </a:solidFill>
          <a:effectLst>
            <a:innerShdw blurRad="114300">
              <a:prstClr val="black"/>
            </a:innerShdw>
            <a:reflection blurRad="6350" stA="50000" endA="275" endPos="400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2012</a:t>
            </a:r>
          </a:p>
          <a:p>
            <a:pPr algn="ctr"/>
            <a:endParaRPr lang="ru-RU" sz="1200" b="1" dirty="0"/>
          </a:p>
          <a:p>
            <a:pPr algn="ctr"/>
            <a:r>
              <a:rPr lang="ru-RU" sz="1200" b="1" dirty="0" smtClean="0"/>
              <a:t>2021</a:t>
            </a:r>
            <a:endParaRPr lang="ru-RU" sz="1200" b="1" dirty="0"/>
          </a:p>
        </p:txBody>
      </p:sp>
      <p:pic>
        <p:nvPicPr>
          <p:cNvPr id="6" name="Рисунок 3" descr="_MIIT_1.png"/>
          <p:cNvPicPr>
            <a:picLocks noChangeAspect="1"/>
          </p:cNvPicPr>
          <p:nvPr/>
        </p:nvPicPr>
        <p:blipFill>
          <a:blip r:embed="rId2" cstate="print"/>
          <a:srcRect l="10937" t="18874" r="9375" b="32054"/>
          <a:stretch>
            <a:fillRect/>
          </a:stretch>
        </p:blipFill>
        <p:spPr>
          <a:xfrm>
            <a:off x="102871" y="366067"/>
            <a:ext cx="915089" cy="258949"/>
          </a:xfrm>
          <a:prstGeom prst="rect">
            <a:avLst/>
          </a:prstGeom>
        </p:spPr>
      </p:pic>
      <p:sp>
        <p:nvSpPr>
          <p:cNvPr id="2" name="Прямоугольник с одним вырезанным углом 1"/>
          <p:cNvSpPr/>
          <p:nvPr/>
        </p:nvSpPr>
        <p:spPr>
          <a:xfrm>
            <a:off x="1280313" y="1157295"/>
            <a:ext cx="7313152" cy="757875"/>
          </a:xfrm>
          <a:prstGeom prst="snip1Rect">
            <a:avLst/>
          </a:prstGeom>
          <a:effectLst>
            <a:outerShdw blurRad="50800" dist="215900" dir="2700000" algn="tl" rotWithShape="0">
              <a:srgbClr val="000000">
                <a:alpha val="2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Приоритеты развития профессионального образования в Российской Федерации </a:t>
            </a:r>
            <a:endParaRPr lang="ru-RU" dirty="0"/>
          </a:p>
        </p:txBody>
      </p:sp>
      <p:sp>
        <p:nvSpPr>
          <p:cNvPr id="10" name="Прямоугольник с одним вырезанным углом 9"/>
          <p:cNvSpPr/>
          <p:nvPr/>
        </p:nvSpPr>
        <p:spPr>
          <a:xfrm>
            <a:off x="1280313" y="2112900"/>
            <a:ext cx="7313152" cy="833663"/>
          </a:xfrm>
          <a:prstGeom prst="snip1Rect">
            <a:avLst/>
          </a:prstGeom>
          <a:effectLst>
            <a:outerShdw blurRad="50800" dist="215900" dir="2700000" algn="tl" rotWithShape="0">
              <a:srgbClr val="000000">
                <a:alpha val="2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Транспортная стратегия </a:t>
            </a:r>
            <a:r>
              <a:rPr lang="ru-RU" dirty="0"/>
              <a:t>Российской Федерации на период до 2030 года </a:t>
            </a:r>
          </a:p>
        </p:txBody>
      </p:sp>
      <p:sp>
        <p:nvSpPr>
          <p:cNvPr id="11" name="Прямоугольник с одним вырезанным углом 10"/>
          <p:cNvSpPr/>
          <p:nvPr/>
        </p:nvSpPr>
        <p:spPr>
          <a:xfrm>
            <a:off x="1280313" y="3113037"/>
            <a:ext cx="7313152" cy="1219766"/>
          </a:xfrm>
          <a:prstGeom prst="snip1Rect">
            <a:avLst/>
          </a:prstGeom>
          <a:effectLst>
            <a:outerShdw blurRad="50800" dist="215900" dir="2700000" algn="tl" rotWithShape="0">
              <a:srgbClr val="000000">
                <a:alpha val="2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Подпункт </a:t>
            </a:r>
            <a:r>
              <a:rPr lang="ru-RU" dirty="0"/>
              <a:t>д). пункта 1 перечня поручений Президента Российской Федерации от 10 декабря 2009 г. о создании научно-образовательных центров (НОЦ) по инновационному развитию </a:t>
            </a:r>
            <a:r>
              <a:rPr lang="ru-RU" dirty="0" smtClean="0"/>
              <a:t>транспорта </a:t>
            </a:r>
          </a:p>
          <a:p>
            <a:endParaRPr lang="ru-RU" dirty="0"/>
          </a:p>
        </p:txBody>
      </p:sp>
      <p:sp>
        <p:nvSpPr>
          <p:cNvPr id="14" name="Прямоугольник с одним вырезанным углом 13"/>
          <p:cNvSpPr/>
          <p:nvPr/>
        </p:nvSpPr>
        <p:spPr>
          <a:xfrm>
            <a:off x="1280313" y="4505642"/>
            <a:ext cx="7313152" cy="1653076"/>
          </a:xfrm>
          <a:prstGeom prst="snip1Rect">
            <a:avLst/>
          </a:prstGeom>
          <a:effectLst>
            <a:outerShdw blurRad="50800" dist="215900" dir="2700000" algn="tl" rotWithShape="0">
              <a:srgbClr val="000000">
                <a:alpha val="2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П</a:t>
            </a:r>
            <a:r>
              <a:rPr lang="ru-RU" dirty="0" smtClean="0"/>
              <a:t>.</a:t>
            </a:r>
            <a:r>
              <a:rPr lang="ru-RU" dirty="0"/>
              <a:t>9 Протокола совещания у Председателя Правительства Российской Федерации </a:t>
            </a:r>
            <a:r>
              <a:rPr lang="ru-RU" dirty="0" err="1"/>
              <a:t>В.В.Путина</a:t>
            </a:r>
            <a:r>
              <a:rPr lang="ru-RU" dirty="0"/>
              <a:t> от 8.06.2011 №ВП-П9-32 </a:t>
            </a:r>
            <a:r>
              <a:rPr lang="ru-RU" dirty="0" err="1"/>
              <a:t>пр</a:t>
            </a:r>
            <a:r>
              <a:rPr lang="ru-RU" dirty="0"/>
              <a:t> о проработке реализации пилотного проекта по созданию национального исследовательского университета на базе ФГБОУ ВПО «Московский государственный университет путей сообщения</a:t>
            </a:r>
            <a:r>
              <a:rPr lang="ru-RU" dirty="0" smtClean="0"/>
              <a:t>»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630939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9144000" cy="481353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stA="50000" endPos="75000" dist="127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Назначение концепции программы программы развития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9" name="Ромб 8"/>
          <p:cNvSpPr/>
          <p:nvPr/>
        </p:nvSpPr>
        <p:spPr>
          <a:xfrm>
            <a:off x="0" y="20159"/>
            <a:ext cx="1169142" cy="923938"/>
          </a:xfrm>
          <a:prstGeom prst="diamond">
            <a:avLst/>
          </a:prstGeom>
          <a:solidFill>
            <a:schemeClr val="accent1"/>
          </a:solidFill>
          <a:effectLst>
            <a:innerShdw blurRad="114300">
              <a:prstClr val="black"/>
            </a:innerShdw>
            <a:reflection blurRad="6350" stA="50000" endA="275" endPos="400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2012</a:t>
            </a:r>
          </a:p>
          <a:p>
            <a:pPr algn="ctr"/>
            <a:endParaRPr lang="ru-RU" sz="1200" b="1" dirty="0"/>
          </a:p>
          <a:p>
            <a:pPr algn="ctr"/>
            <a:r>
              <a:rPr lang="ru-RU" sz="1200" b="1" dirty="0" smtClean="0"/>
              <a:t>2021</a:t>
            </a:r>
            <a:endParaRPr lang="ru-RU" sz="1200" b="1" dirty="0"/>
          </a:p>
        </p:txBody>
      </p:sp>
      <p:pic>
        <p:nvPicPr>
          <p:cNvPr id="6" name="Рисунок 3" descr="_MIIT_1.png"/>
          <p:cNvPicPr>
            <a:picLocks noChangeAspect="1"/>
          </p:cNvPicPr>
          <p:nvPr/>
        </p:nvPicPr>
        <p:blipFill>
          <a:blip r:embed="rId2" cstate="print"/>
          <a:srcRect l="10937" t="18874" r="9375" b="32054"/>
          <a:stretch>
            <a:fillRect/>
          </a:stretch>
        </p:blipFill>
        <p:spPr>
          <a:xfrm>
            <a:off x="102871" y="366067"/>
            <a:ext cx="915089" cy="258949"/>
          </a:xfrm>
          <a:prstGeom prst="rect">
            <a:avLst/>
          </a:prstGeom>
        </p:spPr>
      </p:pic>
      <p:sp>
        <p:nvSpPr>
          <p:cNvPr id="46" name="Название 1"/>
          <p:cNvSpPr>
            <a:spLocks noGrp="1"/>
          </p:cNvSpPr>
          <p:nvPr>
            <p:ph type="title"/>
          </p:nvPr>
        </p:nvSpPr>
        <p:spPr>
          <a:xfrm>
            <a:off x="1425912" y="1726972"/>
            <a:ext cx="6522075" cy="2277332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/>
              <a:t>Концепция программы развития университета – это замысел целостной совокупности проектов, </a:t>
            </a:r>
            <a:r>
              <a:rPr lang="ru-RU" sz="2000" dirty="0"/>
              <a:t>з</a:t>
            </a:r>
            <a:r>
              <a:rPr lang="ru-RU" sz="2000" dirty="0" smtClean="0"/>
              <a:t>адач и мероприятий, направленных на  достижение стратегических целей развития МИИТ на среднесрочную перспективу.</a:t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b="1" dirty="0"/>
          </a:p>
        </p:txBody>
      </p:sp>
      <p:pic>
        <p:nvPicPr>
          <p:cNvPr id="8" name="Рисунок 7" descr="http://you-chelovek.ru/wp-content/uploads/2012/01/puzzle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2713881">
            <a:off x="3358376" y="3534937"/>
            <a:ext cx="2810106" cy="2498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3077466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9144000" cy="481353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stA="50000" endPos="75000" dist="127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Содержание программы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9" name="Ромб 8"/>
          <p:cNvSpPr/>
          <p:nvPr/>
        </p:nvSpPr>
        <p:spPr>
          <a:xfrm>
            <a:off x="0" y="20159"/>
            <a:ext cx="1169142" cy="923938"/>
          </a:xfrm>
          <a:prstGeom prst="diamond">
            <a:avLst/>
          </a:prstGeom>
          <a:solidFill>
            <a:schemeClr val="accent1"/>
          </a:solidFill>
          <a:effectLst>
            <a:innerShdw blurRad="114300">
              <a:prstClr val="black"/>
            </a:innerShdw>
            <a:reflection blurRad="6350" stA="50000" endA="275" endPos="400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2012</a:t>
            </a:r>
          </a:p>
          <a:p>
            <a:pPr algn="ctr"/>
            <a:endParaRPr lang="ru-RU" sz="1200" b="1" dirty="0"/>
          </a:p>
          <a:p>
            <a:pPr algn="ctr"/>
            <a:r>
              <a:rPr lang="ru-RU" sz="1200" b="1" dirty="0" smtClean="0"/>
              <a:t>2021</a:t>
            </a:r>
            <a:endParaRPr lang="ru-RU" sz="1200" b="1" dirty="0"/>
          </a:p>
        </p:txBody>
      </p:sp>
      <p:pic>
        <p:nvPicPr>
          <p:cNvPr id="6" name="Рисунок 3" descr="_MIIT_1.png"/>
          <p:cNvPicPr>
            <a:picLocks noChangeAspect="1"/>
          </p:cNvPicPr>
          <p:nvPr/>
        </p:nvPicPr>
        <p:blipFill>
          <a:blip r:embed="rId2" cstate="print"/>
          <a:srcRect l="10937" t="18874" r="9375" b="32054"/>
          <a:stretch>
            <a:fillRect/>
          </a:stretch>
        </p:blipFill>
        <p:spPr>
          <a:xfrm>
            <a:off x="102871" y="366067"/>
            <a:ext cx="915089" cy="258949"/>
          </a:xfrm>
          <a:prstGeom prst="rect">
            <a:avLst/>
          </a:prstGeom>
        </p:spPr>
      </p:pic>
      <p:sp>
        <p:nvSpPr>
          <p:cNvPr id="10" name="Содержимое 2"/>
          <p:cNvSpPr>
            <a:spLocks noGrp="1"/>
          </p:cNvSpPr>
          <p:nvPr>
            <p:ph idx="1"/>
          </p:nvPr>
        </p:nvSpPr>
        <p:spPr>
          <a:xfrm>
            <a:off x="1169142" y="1364073"/>
            <a:ext cx="7517658" cy="3925472"/>
          </a:xfrm>
        </p:spPr>
        <p:txBody>
          <a:bodyPr>
            <a:normAutofit/>
          </a:bodyPr>
          <a:lstStyle/>
          <a:p>
            <a:pPr marL="0" indent="0">
              <a:buClr>
                <a:schemeClr val="tx2">
                  <a:lumMod val="75000"/>
                </a:schemeClr>
              </a:buClr>
              <a:buSzPct val="100000"/>
              <a:buNone/>
            </a:pPr>
            <a:endParaRPr lang="ru-RU" sz="1800" dirty="0" smtClean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r>
              <a:rPr lang="ru-RU" sz="1800" dirty="0"/>
              <a:t>Анализ состояния и задач развития транспортного комплекса </a:t>
            </a:r>
            <a:r>
              <a:rPr lang="ru-RU" sz="1800" dirty="0" smtClean="0"/>
              <a:t>Российской </a:t>
            </a:r>
            <a:r>
              <a:rPr lang="ru-RU" sz="1800" dirty="0"/>
              <a:t>Федерации и транспортной системы Центрального федерального округа, роль Университета в решении этих </a:t>
            </a:r>
            <a:r>
              <a:rPr lang="ru-RU" sz="1800" dirty="0" smtClean="0"/>
              <a:t>задач</a:t>
            </a:r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r>
              <a:rPr lang="ru-RU" sz="1800" dirty="0"/>
              <a:t>Приоритетные направления развития </a:t>
            </a:r>
            <a:endParaRPr lang="ru-RU" sz="1800" dirty="0" smtClean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r>
              <a:rPr lang="ru-RU" sz="1800" dirty="0"/>
              <a:t>Цель и задачи </a:t>
            </a:r>
            <a:r>
              <a:rPr lang="ru-RU" sz="1800" dirty="0" smtClean="0"/>
              <a:t>развития</a:t>
            </a:r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r>
              <a:rPr lang="ru-RU" sz="1800" dirty="0"/>
              <a:t>Направления и мероприятия по реализации целей и задач</a:t>
            </a:r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r>
              <a:rPr lang="ru-RU" sz="1800" dirty="0"/>
              <a:t>Ресурсное обеспечение программы развития</a:t>
            </a:r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r>
              <a:rPr lang="ru-RU" sz="1800" dirty="0" smtClean="0"/>
              <a:t>Показатели </a:t>
            </a:r>
            <a:r>
              <a:rPr lang="ru-RU" sz="1800" dirty="0"/>
              <a:t>реализации программы </a:t>
            </a:r>
            <a:r>
              <a:rPr lang="ru-RU" sz="1800" dirty="0" smtClean="0"/>
              <a:t>развития</a:t>
            </a:r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r>
              <a:rPr lang="ru-RU" sz="1800" dirty="0"/>
              <a:t>Ожидаемые результаты </a:t>
            </a:r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r>
              <a:rPr lang="ru-RU" sz="1800" dirty="0"/>
              <a:t>Этапы реализации </a:t>
            </a:r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r>
              <a:rPr lang="ru-RU" sz="1800" dirty="0"/>
              <a:t>Управление реализацией</a:t>
            </a:r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8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800" dirty="0" smtClean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8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8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800" dirty="0" smtClean="0"/>
          </a:p>
        </p:txBody>
      </p:sp>
    </p:spTree>
    <p:extLst>
      <p:ext uri="{BB962C8B-B14F-4D97-AF65-F5344CB8AC3E}">
        <p14:creationId xmlns="" xmlns:p14="http://schemas.microsoft.com/office/powerpoint/2010/main" val="4630939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9144000" cy="481353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stA="50000" endPos="75000" dist="127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Ожидаемые результаты реализации программы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3232" y="1340281"/>
            <a:ext cx="8500724" cy="4828515"/>
          </a:xfrm>
        </p:spPr>
        <p:txBody>
          <a:bodyPr>
            <a:noAutofit/>
          </a:bodyPr>
          <a:lstStyle/>
          <a:p>
            <a:pPr lvl="0" algn="just"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400" dirty="0" smtClean="0"/>
              <a:t>развитие </a:t>
            </a:r>
            <a:r>
              <a:rPr lang="ru-RU" sz="1400" dirty="0"/>
              <a:t>полномасштабной подготовки инженерных и эксплуатационных кадров для железнодорожного и иных видов транспорта и подготовка специалистов для обеспечения деятельности единой транспортной системы;</a:t>
            </a:r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400" dirty="0"/>
              <a:t>быстрая реакция на потребности работодателей транспорта, адаптация учебных планов и программ; </a:t>
            </a:r>
            <a:endParaRPr lang="ru-RU" sz="1400" dirty="0" smtClean="0"/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400" dirty="0"/>
              <a:t>интеграция разработок новой техники и технологий, ведение проектных работ на ранних стадиях и полный цикл по отдельным наукоемким узлам и технологиям;</a:t>
            </a:r>
          </a:p>
          <a:p>
            <a:pPr lvl="0" algn="just"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400" dirty="0" smtClean="0"/>
              <a:t>развитие </a:t>
            </a:r>
            <a:r>
              <a:rPr lang="ru-RU" sz="1400" dirty="0"/>
              <a:t>«функциональных» межтранспортных направлений (по конкретным новым технологиям, экономичным двигателям, экологически безопасному транспорту и т.д.);</a:t>
            </a:r>
          </a:p>
          <a:p>
            <a:pPr lvl="0" algn="just"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400" dirty="0" smtClean="0"/>
              <a:t>кардинальное </a:t>
            </a:r>
            <a:r>
              <a:rPr lang="ru-RU" sz="1400" dirty="0"/>
              <a:t>расширение сотрудничества с мировыми научными и образовательными центрами; </a:t>
            </a:r>
            <a:endParaRPr lang="ru-RU" sz="1400" dirty="0" smtClean="0"/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400" dirty="0"/>
              <a:t>развитие научных школ и центров обучения в сфере социально-экономических наук, транспортного строительства, права, безопасности, логистики, национальных и региональных транспортных систем</a:t>
            </a:r>
            <a:r>
              <a:rPr lang="ru-RU" sz="1400" dirty="0" smtClean="0"/>
              <a:t>;</a:t>
            </a:r>
          </a:p>
          <a:p>
            <a:pPr lvl="0" algn="just"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400" dirty="0"/>
              <a:t>создание «центров превосходства», компетенций как опорных точек модернизации современной системы подготовки персонала для транспорта, формирования и развития научных школ, совершенствования структуры отраслевого научно-образовательного комплекса, технического перевооружения его исследовательской и экспериментальной базы; </a:t>
            </a:r>
          </a:p>
          <a:p>
            <a:pPr lvl="0" algn="just"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400" dirty="0"/>
              <a:t>научное и кадровое сопровождение создания сложных региональных транспортных систем (в том числе, в Московском и иных транспортных узлах);</a:t>
            </a:r>
          </a:p>
          <a:p>
            <a:pPr lvl="0" algn="just"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400" dirty="0"/>
              <a:t>создание центров компетенций для проведения сертификации и экспертизы, развития специальных навыков (экологических, в сфере безопасности, иностранных языков), дополнительного профессионального образования работников отрасли, сравнительных международных транспортных исследований, в том числе в сфере техники, технологий, кадрового обеспечения. </a:t>
            </a:r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endParaRPr lang="ru-RU" sz="1400" dirty="0"/>
          </a:p>
          <a:p>
            <a:pPr lvl="0" algn="just">
              <a:buClr>
                <a:srgbClr val="FF0000"/>
              </a:buClr>
              <a:buSzPct val="100000"/>
              <a:buFont typeface="Wingdings" charset="2"/>
              <a:buChar char="q"/>
            </a:pPr>
            <a:endParaRPr lang="ru-RU" sz="1400" dirty="0"/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endParaRPr lang="ru-RU" sz="1400" dirty="0"/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endParaRPr lang="ru-RU" sz="1400" dirty="0"/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endParaRPr lang="ru-RU" sz="1400" dirty="0" smtClean="0"/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endParaRPr lang="ru-RU" sz="1400" dirty="0"/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endParaRPr lang="ru-RU" sz="1400" dirty="0"/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endParaRPr lang="ru-RU" sz="1400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9" name="Ромб 8"/>
          <p:cNvSpPr/>
          <p:nvPr/>
        </p:nvSpPr>
        <p:spPr>
          <a:xfrm>
            <a:off x="0" y="20159"/>
            <a:ext cx="1169142" cy="923938"/>
          </a:xfrm>
          <a:prstGeom prst="diamond">
            <a:avLst/>
          </a:prstGeom>
          <a:solidFill>
            <a:schemeClr val="accent1"/>
          </a:solidFill>
          <a:effectLst>
            <a:innerShdw blurRad="114300">
              <a:prstClr val="black"/>
            </a:innerShdw>
            <a:reflection blurRad="6350" stA="50000" endA="275" endPos="400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2012</a:t>
            </a:r>
          </a:p>
          <a:p>
            <a:pPr algn="ctr"/>
            <a:endParaRPr lang="ru-RU" sz="1200" b="1" dirty="0"/>
          </a:p>
          <a:p>
            <a:pPr algn="ctr"/>
            <a:r>
              <a:rPr lang="ru-RU" sz="1200" b="1" dirty="0" smtClean="0"/>
              <a:t>2021</a:t>
            </a:r>
            <a:endParaRPr lang="ru-RU" sz="1200" b="1" dirty="0"/>
          </a:p>
        </p:txBody>
      </p:sp>
      <p:pic>
        <p:nvPicPr>
          <p:cNvPr id="6" name="Рисунок 3" descr="_MIIT_1.png"/>
          <p:cNvPicPr>
            <a:picLocks noChangeAspect="1"/>
          </p:cNvPicPr>
          <p:nvPr/>
        </p:nvPicPr>
        <p:blipFill>
          <a:blip r:embed="rId2" cstate="print"/>
          <a:srcRect l="10937" t="18874" r="9375" b="32054"/>
          <a:stretch>
            <a:fillRect/>
          </a:stretch>
        </p:blipFill>
        <p:spPr>
          <a:xfrm>
            <a:off x="102871" y="366067"/>
            <a:ext cx="915089" cy="25894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30939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9144000" cy="481353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stA="50000" endPos="75000" dist="127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b="1" dirty="0" smtClean="0">
                <a:solidFill>
                  <a:schemeClr val="bg1"/>
                </a:solidFill>
              </a:rPr>
              <a:t>Приоритетные направления развития университета в образовательной сфере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3388" y="1622458"/>
            <a:ext cx="8253411" cy="4385063"/>
          </a:xfrm>
        </p:spPr>
        <p:txBody>
          <a:bodyPr>
            <a:normAutofit/>
          </a:bodyPr>
          <a:lstStyle/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500" dirty="0"/>
              <a:t>повысить качество железнодорожного образования;</a:t>
            </a:r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500" dirty="0"/>
              <a:t>обеспечить полное выполнение требований о государственной аккредитации и контроле за деятельностью центров обучения на транспорте;</a:t>
            </a:r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500" dirty="0"/>
              <a:t>повысить оснащенность учебно-лабораторным и исследовательским оборудованием, обладающим повышенной стоимостью в силу специфику транспортной сферы;</a:t>
            </a:r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500" dirty="0"/>
              <a:t>за счет повышения качества обучения повысить привлекательность транспортной сферы для потенциальных работников;</a:t>
            </a:r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500" dirty="0"/>
              <a:t>использовать конкурентное преимущество транспортной специализации МИИТ на международной арене; </a:t>
            </a:r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500" dirty="0"/>
              <a:t>создать единый научно-образовательный центр для транспортной системы, использовав преимущества и преодолев ограничения специализации по отдельным видам транспорта;</a:t>
            </a:r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500" dirty="0"/>
              <a:t>обеспечить развитие автодорожного образования (в 2011 г. осуществлен набор студентов на направление «Строительство» профиль «Автомобильные дороги»);</a:t>
            </a:r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500" dirty="0"/>
              <a:t>повысить качество подготовки по направлениям и специализациям, связанным с планированием и управлением развития транспортных систем, в том числе региональных;</a:t>
            </a:r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500" dirty="0"/>
              <a:t>преодолеть различия в качестве подготовки по транспортным дисциплинам, в том числе и в территориальных филиалах Центрального федерального округа.</a:t>
            </a:r>
          </a:p>
          <a:p>
            <a:pPr marL="0" indent="0">
              <a:buClr>
                <a:schemeClr val="tx2">
                  <a:lumMod val="75000"/>
                </a:schemeClr>
              </a:buClr>
              <a:buSzPct val="100000"/>
              <a:buNone/>
            </a:pPr>
            <a:endParaRPr lang="ru-RU" sz="1600" dirty="0"/>
          </a:p>
          <a:p>
            <a:pPr marL="0" indent="0">
              <a:buClr>
                <a:schemeClr val="tx2">
                  <a:lumMod val="75000"/>
                </a:schemeClr>
              </a:buClr>
              <a:buSzPct val="100000"/>
              <a:buNone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 smtClean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9" name="Ромб 8"/>
          <p:cNvSpPr/>
          <p:nvPr/>
        </p:nvSpPr>
        <p:spPr>
          <a:xfrm>
            <a:off x="0" y="20159"/>
            <a:ext cx="1169142" cy="923938"/>
          </a:xfrm>
          <a:prstGeom prst="diamond">
            <a:avLst/>
          </a:prstGeom>
          <a:solidFill>
            <a:schemeClr val="accent1"/>
          </a:solidFill>
          <a:effectLst>
            <a:innerShdw blurRad="114300">
              <a:prstClr val="black"/>
            </a:innerShdw>
            <a:reflection blurRad="6350" stA="50000" endA="275" endPos="400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2012</a:t>
            </a:r>
          </a:p>
          <a:p>
            <a:pPr algn="ctr"/>
            <a:endParaRPr lang="ru-RU" sz="1200" b="1" dirty="0"/>
          </a:p>
          <a:p>
            <a:pPr algn="ctr"/>
            <a:r>
              <a:rPr lang="ru-RU" sz="1200" b="1" dirty="0" smtClean="0"/>
              <a:t>2021</a:t>
            </a:r>
            <a:endParaRPr lang="ru-RU" sz="1200" b="1" dirty="0"/>
          </a:p>
        </p:txBody>
      </p:sp>
      <p:pic>
        <p:nvPicPr>
          <p:cNvPr id="6" name="Рисунок 3" descr="_MIIT_1.png"/>
          <p:cNvPicPr>
            <a:picLocks noChangeAspect="1"/>
          </p:cNvPicPr>
          <p:nvPr/>
        </p:nvPicPr>
        <p:blipFill>
          <a:blip r:embed="rId2" cstate="print"/>
          <a:srcRect l="10937" t="18874" r="9375" b="32054"/>
          <a:stretch>
            <a:fillRect/>
          </a:stretch>
        </p:blipFill>
        <p:spPr>
          <a:xfrm>
            <a:off x="102871" y="366067"/>
            <a:ext cx="915089" cy="25894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30939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9144000" cy="481353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stA="50000" endPos="75000" dist="127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b="1" dirty="0" smtClean="0">
                <a:solidFill>
                  <a:schemeClr val="bg1"/>
                </a:solidFill>
              </a:rPr>
              <a:t>Приоритетные направления университета в научно-технической сфере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9" name="Ромб 8"/>
          <p:cNvSpPr/>
          <p:nvPr/>
        </p:nvSpPr>
        <p:spPr>
          <a:xfrm>
            <a:off x="0" y="20159"/>
            <a:ext cx="1169142" cy="923938"/>
          </a:xfrm>
          <a:prstGeom prst="diamond">
            <a:avLst/>
          </a:prstGeom>
          <a:solidFill>
            <a:schemeClr val="accent1"/>
          </a:solidFill>
          <a:effectLst>
            <a:innerShdw blurRad="114300">
              <a:prstClr val="black"/>
            </a:innerShdw>
            <a:reflection blurRad="6350" stA="50000" endA="275" endPos="400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2012</a:t>
            </a:r>
          </a:p>
          <a:p>
            <a:pPr algn="ctr"/>
            <a:endParaRPr lang="ru-RU" sz="1200" b="1" dirty="0"/>
          </a:p>
          <a:p>
            <a:pPr algn="ctr"/>
            <a:r>
              <a:rPr lang="ru-RU" sz="1200" b="1" dirty="0" smtClean="0"/>
              <a:t>2021</a:t>
            </a:r>
            <a:endParaRPr lang="ru-RU" sz="1200" b="1" dirty="0"/>
          </a:p>
        </p:txBody>
      </p:sp>
      <p:pic>
        <p:nvPicPr>
          <p:cNvPr id="6" name="Рисунок 3" descr="_MIIT_1.png"/>
          <p:cNvPicPr>
            <a:picLocks noChangeAspect="1"/>
          </p:cNvPicPr>
          <p:nvPr/>
        </p:nvPicPr>
        <p:blipFill>
          <a:blip r:embed="rId2" cstate="print"/>
          <a:srcRect l="10937" t="18874" r="9375" b="32054"/>
          <a:stretch>
            <a:fillRect/>
          </a:stretch>
        </p:blipFill>
        <p:spPr>
          <a:xfrm>
            <a:off x="102871" y="366067"/>
            <a:ext cx="915089" cy="258949"/>
          </a:xfrm>
          <a:prstGeom prst="rect">
            <a:avLst/>
          </a:prstGeom>
        </p:spPr>
      </p:pic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201576" y="1682403"/>
            <a:ext cx="3850103" cy="1018441"/>
          </a:xfrm>
          <a:prstGeom prst="roundRect">
            <a:avLst>
              <a:gd name="adj" fmla="val 16667"/>
            </a:avLst>
          </a:prstGeom>
          <a:ln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400" dirty="0" smtClean="0"/>
              <a:t>Приоритетные </a:t>
            </a:r>
            <a:r>
              <a:rPr lang="ru-RU" sz="1400" dirty="0"/>
              <a:t>направления </a:t>
            </a:r>
            <a:r>
              <a:rPr lang="ru-RU" sz="1400" dirty="0" smtClean="0"/>
              <a:t>развития</a:t>
            </a:r>
            <a:r>
              <a:rPr lang="ru-RU" sz="1400" dirty="0"/>
              <a:t> науки, </a:t>
            </a:r>
            <a:endParaRPr lang="ru-RU" sz="1400" dirty="0" smtClean="0"/>
          </a:p>
          <a:p>
            <a:pPr algn="ctr"/>
            <a:r>
              <a:rPr lang="ru-RU" sz="1400" dirty="0"/>
              <a:t>т</a:t>
            </a:r>
            <a:r>
              <a:rPr lang="ru-RU" sz="1400" dirty="0" smtClean="0"/>
              <a:t>ехнологий и </a:t>
            </a:r>
            <a:r>
              <a:rPr lang="ru-RU" sz="1400" dirty="0"/>
              <a:t>техники в </a:t>
            </a:r>
            <a:r>
              <a:rPr lang="ru-RU" sz="1400" dirty="0" smtClean="0"/>
              <a:t>Российской Федерации:</a:t>
            </a:r>
            <a:endParaRPr lang="ru-RU" sz="1400" u="sng" dirty="0">
              <a:latin typeface="Verdana" pitchFamily="34" charset="0"/>
            </a:endParaRPr>
          </a:p>
          <a:p>
            <a:pPr algn="ctr"/>
            <a:r>
              <a:rPr lang="ru-RU" sz="1400" b="1" dirty="0" smtClean="0"/>
              <a:t>«Транспортные </a:t>
            </a:r>
            <a:r>
              <a:rPr lang="ru-RU" sz="1400" b="1" dirty="0"/>
              <a:t>и </a:t>
            </a:r>
            <a:r>
              <a:rPr lang="ru-RU" sz="1400" b="1" dirty="0" smtClean="0"/>
              <a:t>космические системы»</a:t>
            </a:r>
            <a:endParaRPr lang="ru-RU" sz="1400" b="1" dirty="0"/>
          </a:p>
          <a:p>
            <a:pPr algn="ctr"/>
            <a:endParaRPr lang="ru-RU" sz="1400" u="sng" dirty="0">
              <a:latin typeface="Verdana" pitchFamily="34" charset="0"/>
            </a:endParaRPr>
          </a:p>
        </p:txBody>
      </p:sp>
      <p:sp>
        <p:nvSpPr>
          <p:cNvPr id="12" name="Freeform 8"/>
          <p:cNvSpPr>
            <a:spLocks/>
          </p:cNvSpPr>
          <p:nvPr/>
        </p:nvSpPr>
        <p:spPr bwMode="gray">
          <a:xfrm>
            <a:off x="4051680" y="1514981"/>
            <a:ext cx="639281" cy="1185863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AutoShape 9"/>
          <p:cNvSpPr>
            <a:spLocks noChangeAspect="1" noChangeArrowheads="1" noTextEdit="1"/>
          </p:cNvSpPr>
          <p:nvPr/>
        </p:nvSpPr>
        <p:spPr bwMode="gray">
          <a:xfrm flipH="1">
            <a:off x="4690962" y="3886707"/>
            <a:ext cx="8572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Freeform 10"/>
          <p:cNvSpPr>
            <a:spLocks/>
          </p:cNvSpPr>
          <p:nvPr/>
        </p:nvSpPr>
        <p:spPr bwMode="gray">
          <a:xfrm flipH="1">
            <a:off x="4690962" y="1514981"/>
            <a:ext cx="660886" cy="1185863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4746823" y="5196441"/>
            <a:ext cx="2258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x-none" sz="1200" dirty="0" smtClean="0"/>
              <a:t>:</a:t>
            </a:r>
            <a:endParaRPr lang="ru-RU" sz="1200" dirty="0" smtClean="0"/>
          </a:p>
        </p:txBody>
      </p:sp>
      <p:sp>
        <p:nvSpPr>
          <p:cNvPr id="2" name="Загнутый угол 1"/>
          <p:cNvSpPr/>
          <p:nvPr/>
        </p:nvSpPr>
        <p:spPr>
          <a:xfrm>
            <a:off x="2037999" y="944097"/>
            <a:ext cx="5191258" cy="618262"/>
          </a:xfrm>
          <a:prstGeom prst="foldedCorner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2876445" y="1033440"/>
            <a:ext cx="332833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x-none" sz="1400" dirty="0" smtClean="0"/>
              <a:t>Указ Президента Российской Федерации</a:t>
            </a:r>
            <a:endParaRPr lang="ru-RU" sz="1400" dirty="0" smtClean="0"/>
          </a:p>
          <a:p>
            <a:pPr algn="ctr"/>
            <a:r>
              <a:rPr lang="x-none" sz="1400" dirty="0" smtClean="0"/>
              <a:t> от 07.07.2011 № 899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8" name="AutoShape 5"/>
          <p:cNvSpPr>
            <a:spLocks noChangeArrowheads="1"/>
          </p:cNvSpPr>
          <p:nvPr/>
        </p:nvSpPr>
        <p:spPr bwMode="auto">
          <a:xfrm>
            <a:off x="5351848" y="1682403"/>
            <a:ext cx="3618293" cy="1986621"/>
          </a:xfrm>
          <a:prstGeom prst="roundRect">
            <a:avLst>
              <a:gd name="adj" fmla="val 16667"/>
            </a:avLst>
          </a:prstGeom>
          <a:ln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r>
              <a:rPr lang="ru-RU" sz="1400" dirty="0" smtClean="0"/>
              <a:t>П</a:t>
            </a:r>
            <a:r>
              <a:rPr lang="x-none" sz="1400" dirty="0" smtClean="0"/>
              <a:t>еречень </a:t>
            </a:r>
            <a:r>
              <a:rPr lang="x-none" sz="1400" dirty="0"/>
              <a:t>критических </a:t>
            </a:r>
            <a:r>
              <a:rPr lang="x-none" sz="1400" dirty="0" smtClean="0"/>
              <a:t>технологий</a:t>
            </a:r>
            <a:r>
              <a:rPr lang="x-none" sz="1400" dirty="0"/>
              <a:t> </a:t>
            </a:r>
            <a:endParaRPr lang="ru-RU" sz="1400" dirty="0"/>
          </a:p>
          <a:p>
            <a:pPr algn="ctr"/>
            <a:r>
              <a:rPr lang="x-none" sz="1400" dirty="0"/>
              <a:t>Российской </a:t>
            </a:r>
            <a:r>
              <a:rPr lang="x-none" sz="1400" dirty="0" smtClean="0"/>
              <a:t>Федерации</a:t>
            </a:r>
            <a:r>
              <a:rPr lang="ru-RU" sz="1400" dirty="0" smtClean="0"/>
              <a:t>:</a:t>
            </a:r>
          </a:p>
          <a:p>
            <a:r>
              <a:rPr lang="ru-RU" sz="1400" b="1" dirty="0" smtClean="0"/>
              <a:t>«Технологии </a:t>
            </a:r>
            <a:r>
              <a:rPr lang="ru-RU" sz="1400" b="1" dirty="0"/>
              <a:t>создания высокоскоростных </a:t>
            </a:r>
            <a:endParaRPr lang="ru-RU" sz="1400" b="1" dirty="0" smtClean="0"/>
          </a:p>
          <a:p>
            <a:r>
              <a:rPr lang="ru-RU" sz="1400" b="1" dirty="0"/>
              <a:t>т</a:t>
            </a:r>
            <a:r>
              <a:rPr lang="ru-RU" sz="1400" b="1" dirty="0" smtClean="0"/>
              <a:t>ранспортных средств  </a:t>
            </a:r>
            <a:r>
              <a:rPr lang="ru-RU" sz="1400" b="1" dirty="0"/>
              <a:t>и интеллектуальных </a:t>
            </a:r>
            <a:endParaRPr lang="ru-RU" sz="1400" b="1" dirty="0" smtClean="0"/>
          </a:p>
          <a:p>
            <a:r>
              <a:rPr lang="ru-RU" sz="1400" b="1" dirty="0" smtClean="0"/>
              <a:t>систем </a:t>
            </a:r>
            <a:r>
              <a:rPr lang="ru-RU" sz="1400" b="1" dirty="0"/>
              <a:t>управления новыми </a:t>
            </a:r>
            <a:r>
              <a:rPr lang="ru-RU" sz="1400" b="1" dirty="0" smtClean="0"/>
              <a:t>видами </a:t>
            </a:r>
          </a:p>
          <a:p>
            <a:r>
              <a:rPr lang="ru-RU" sz="1400" b="1" dirty="0"/>
              <a:t>т</a:t>
            </a:r>
            <a:r>
              <a:rPr lang="ru-RU" sz="1400" b="1" dirty="0" smtClean="0"/>
              <a:t>ранспорта»</a:t>
            </a:r>
            <a:endParaRPr lang="ru-RU" sz="1400" dirty="0"/>
          </a:p>
          <a:p>
            <a:r>
              <a:rPr lang="ru-RU" sz="1400" dirty="0" smtClean="0"/>
              <a:t>«</a:t>
            </a:r>
            <a:r>
              <a:rPr lang="ru-RU" sz="1400" b="1" dirty="0" smtClean="0"/>
              <a:t>Технологии </a:t>
            </a:r>
            <a:r>
              <a:rPr lang="ru-RU" sz="1400" b="1" dirty="0"/>
              <a:t>создания ракетно-космической </a:t>
            </a:r>
            <a:endParaRPr lang="ru-RU" sz="1400" b="1" dirty="0" smtClean="0"/>
          </a:p>
          <a:p>
            <a:r>
              <a:rPr lang="ru-RU" sz="1400" b="1" dirty="0"/>
              <a:t>и</a:t>
            </a:r>
            <a:r>
              <a:rPr lang="ru-RU" sz="1400" b="1" dirty="0" smtClean="0"/>
              <a:t> транспортной </a:t>
            </a:r>
            <a:r>
              <a:rPr lang="ru-RU" sz="1400" b="1" dirty="0"/>
              <a:t>техники нового </a:t>
            </a:r>
            <a:r>
              <a:rPr lang="ru-RU" sz="1400" b="1" dirty="0" smtClean="0"/>
              <a:t>поколения»</a:t>
            </a:r>
            <a:endParaRPr lang="ru-RU" sz="1400" b="1" dirty="0"/>
          </a:p>
          <a:p>
            <a:pPr algn="ctr"/>
            <a:endParaRPr lang="ru-RU" sz="1400" dirty="0"/>
          </a:p>
          <a:p>
            <a:pPr algn="ctr"/>
            <a:endParaRPr lang="ru-RU" sz="1400" dirty="0"/>
          </a:p>
        </p:txBody>
      </p:sp>
      <p:sp>
        <p:nvSpPr>
          <p:cNvPr id="29" name="Freeform 8"/>
          <p:cNvSpPr>
            <a:spLocks/>
          </p:cNvSpPr>
          <p:nvPr/>
        </p:nvSpPr>
        <p:spPr bwMode="gray">
          <a:xfrm flipH="1">
            <a:off x="201576" y="2483161"/>
            <a:ext cx="920607" cy="1185863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" name="Содержимое 2"/>
          <p:cNvSpPr>
            <a:spLocks noGrp="1"/>
          </p:cNvSpPr>
          <p:nvPr>
            <p:ph idx="1"/>
          </p:nvPr>
        </p:nvSpPr>
        <p:spPr>
          <a:xfrm>
            <a:off x="1122183" y="3101664"/>
            <a:ext cx="4130960" cy="137122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Clr>
                <a:srgbClr val="FF0000"/>
              </a:buClr>
              <a:buSzPct val="100000"/>
              <a:buNone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П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риоритетным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направлением развития университета являются задачи в сфере транспорта, связанные с прорывными технологиями нового, шестого технологического уклада, который будет определять геополитическую конкуренцию до середины XXI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века</a:t>
            </a: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Clr>
                <a:schemeClr val="tx2">
                  <a:lumMod val="75000"/>
                </a:schemeClr>
              </a:buClr>
              <a:buSzPct val="100000"/>
              <a:buNone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 smtClean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 smtClean="0"/>
          </a:p>
        </p:txBody>
      </p:sp>
      <p:sp>
        <p:nvSpPr>
          <p:cNvPr id="35" name="Содержимое 2"/>
          <p:cNvSpPr txBox="1">
            <a:spLocks/>
          </p:cNvSpPr>
          <p:nvPr/>
        </p:nvSpPr>
        <p:spPr>
          <a:xfrm>
            <a:off x="735028" y="4430432"/>
            <a:ext cx="7911866" cy="2101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600" dirty="0" smtClean="0"/>
              <a:t>развитие единого транспортного пространства на федеральном, межрегиональном и региональном уровнях;</a:t>
            </a:r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600" dirty="0" smtClean="0"/>
              <a:t>формирование интеллектуальных транспортных систем;</a:t>
            </a:r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600" dirty="0" smtClean="0"/>
              <a:t>обеспечение доступности и повышение качества транспортных услуг;</a:t>
            </a:r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600" dirty="0" smtClean="0"/>
              <a:t>повышение безопасности транспортной системы, в том числе экологической;</a:t>
            </a:r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600" dirty="0"/>
              <a:t>высокоскоростные и перспективные транспортные </a:t>
            </a:r>
            <a:r>
              <a:rPr lang="ru-RU" sz="1600" dirty="0" smtClean="0"/>
              <a:t>системы.</a:t>
            </a:r>
            <a:endParaRPr lang="en-US" sz="1600" dirty="0"/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endParaRPr lang="ru-RU" sz="1600" dirty="0" smtClean="0"/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endParaRPr lang="ru-RU" sz="1600" dirty="0" smtClean="0"/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endParaRPr lang="en-US" sz="1600" dirty="0" smtClean="0"/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endParaRPr lang="ru-RU" sz="1600" dirty="0" smtClean="0"/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endParaRPr lang="en-US" sz="1600" dirty="0" smtClean="0"/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endParaRPr lang="ru-RU" sz="1600" dirty="0" smtClean="0"/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endParaRPr lang="en-US" sz="1600" dirty="0" smtClean="0"/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endParaRPr lang="en-US" sz="1600" dirty="0" smtClean="0"/>
          </a:p>
          <a:p>
            <a:pPr algn="just">
              <a:buClr>
                <a:srgbClr val="FF0000"/>
              </a:buClr>
              <a:buSzPct val="100000"/>
              <a:buFont typeface="Wingdings" charset="2"/>
              <a:buChar char="q"/>
            </a:pPr>
            <a:endParaRPr lang="ru-RU" sz="1600" dirty="0" smtClean="0"/>
          </a:p>
          <a:p>
            <a:pPr marL="0" indent="0">
              <a:buClr>
                <a:schemeClr val="tx2">
                  <a:lumMod val="75000"/>
                </a:schemeClr>
              </a:buClr>
              <a:buSzPct val="100000"/>
              <a:buFont typeface="Arial"/>
              <a:buNone/>
            </a:pPr>
            <a:endParaRPr lang="ru-RU" sz="1600" dirty="0" smtClean="0"/>
          </a:p>
          <a:p>
            <a:pPr marL="0" indent="0">
              <a:buClr>
                <a:schemeClr val="tx2">
                  <a:lumMod val="75000"/>
                </a:schemeClr>
              </a:buClr>
              <a:buSzPct val="100000"/>
              <a:buFont typeface="Arial"/>
              <a:buNone/>
            </a:pPr>
            <a:endParaRPr lang="ru-RU" sz="1600" dirty="0" smtClean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 smtClean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 smtClean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 smtClean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 smtClean="0"/>
          </a:p>
        </p:txBody>
      </p:sp>
    </p:spTree>
    <p:extLst>
      <p:ext uri="{BB962C8B-B14F-4D97-AF65-F5344CB8AC3E}">
        <p14:creationId xmlns="" xmlns:p14="http://schemas.microsoft.com/office/powerpoint/2010/main" val="4630939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9144000" cy="481353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stA="50000" endPos="75000" dist="127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Цель и задачи развития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83790" y="1002797"/>
            <a:ext cx="8402162" cy="3925472"/>
          </a:xfrm>
        </p:spPr>
        <p:txBody>
          <a:bodyPr>
            <a:normAutofit/>
          </a:bodyPr>
          <a:lstStyle/>
          <a:p>
            <a:pPr marL="0" indent="0">
              <a:buClr>
                <a:schemeClr val="tx2">
                  <a:lumMod val="75000"/>
                </a:schemeClr>
              </a:buClr>
              <a:buSzPct val="100000"/>
              <a:buNone/>
            </a:pPr>
            <a:r>
              <a:rPr lang="x-none" sz="1600" dirty="0" smtClean="0"/>
              <a:t>.</a:t>
            </a:r>
            <a:endParaRPr lang="ru-RU" sz="1600" dirty="0"/>
          </a:p>
          <a:p>
            <a:pPr marL="0" indent="0">
              <a:buClr>
                <a:schemeClr val="tx2">
                  <a:lumMod val="75000"/>
                </a:schemeClr>
              </a:buClr>
              <a:buSzPct val="100000"/>
              <a:buNone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 smtClean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  <a:buSzPct val="100000"/>
              <a:buFont typeface="Wingdings" charset="2"/>
              <a:buChar char="ü"/>
            </a:pPr>
            <a:endParaRPr lang="ru-RU" sz="1600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Заседание Ученого Совета Университета 21 июня 2012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9" name="Ромб 8"/>
          <p:cNvSpPr/>
          <p:nvPr/>
        </p:nvSpPr>
        <p:spPr>
          <a:xfrm>
            <a:off x="0" y="20159"/>
            <a:ext cx="1169142" cy="923938"/>
          </a:xfrm>
          <a:prstGeom prst="diamond">
            <a:avLst/>
          </a:prstGeom>
          <a:solidFill>
            <a:schemeClr val="accent1"/>
          </a:solidFill>
          <a:effectLst>
            <a:innerShdw blurRad="114300">
              <a:prstClr val="black"/>
            </a:innerShdw>
            <a:reflection blurRad="6350" stA="50000" endA="275" endPos="400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2012</a:t>
            </a:r>
          </a:p>
          <a:p>
            <a:pPr algn="ctr"/>
            <a:endParaRPr lang="ru-RU" sz="1200" b="1" dirty="0"/>
          </a:p>
          <a:p>
            <a:pPr algn="ctr"/>
            <a:r>
              <a:rPr lang="ru-RU" sz="1200" b="1" dirty="0" smtClean="0"/>
              <a:t>2021</a:t>
            </a:r>
            <a:endParaRPr lang="ru-RU" sz="1200" b="1" dirty="0"/>
          </a:p>
        </p:txBody>
      </p:sp>
      <p:pic>
        <p:nvPicPr>
          <p:cNvPr id="6" name="Рисунок 3" descr="_MIIT_1.png"/>
          <p:cNvPicPr>
            <a:picLocks noChangeAspect="1"/>
          </p:cNvPicPr>
          <p:nvPr/>
        </p:nvPicPr>
        <p:blipFill>
          <a:blip r:embed="rId2" cstate="print"/>
          <a:srcRect l="10937" t="18874" r="9375" b="32054"/>
          <a:stretch>
            <a:fillRect/>
          </a:stretch>
        </p:blipFill>
        <p:spPr>
          <a:xfrm>
            <a:off x="102871" y="366067"/>
            <a:ext cx="915089" cy="258949"/>
          </a:xfrm>
          <a:prstGeom prst="rect">
            <a:avLst/>
          </a:prstGeom>
        </p:spPr>
      </p:pic>
      <p:sp>
        <p:nvSpPr>
          <p:cNvPr id="2" name="Скругленный прямоугольник 1"/>
          <p:cNvSpPr/>
          <p:nvPr/>
        </p:nvSpPr>
        <p:spPr>
          <a:xfrm>
            <a:off x="696491" y="1577199"/>
            <a:ext cx="2550384" cy="371768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Целью развития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</a:rPr>
              <a:t>Университета является 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</a:rPr>
              <a:t>создание эффективно 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</a:rPr>
              <a:t>действующего 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</a:rPr>
              <a:t>интегрированного 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</a:rPr>
              <a:t>транспортного 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</a:rPr>
              <a:t>научно-образовательного 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</a:rPr>
              <a:t>центра мирового уровня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533666" y="1577199"/>
            <a:ext cx="5153134" cy="371768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/>
              <a:t>Университет призван </a:t>
            </a:r>
            <a:r>
              <a:rPr lang="ru-RU" sz="1600" dirty="0" smtClean="0"/>
              <a:t>обеспечить: </a:t>
            </a:r>
          </a:p>
          <a:p>
            <a:pPr marL="342900" indent="-342900" algn="just">
              <a:spcBef>
                <a:spcPct val="20000"/>
              </a:spcBef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600" dirty="0">
                <a:solidFill>
                  <a:schemeClr val="tx1"/>
                </a:solidFill>
              </a:rPr>
              <a:t>генерацию знаний, </a:t>
            </a:r>
          </a:p>
          <a:p>
            <a:pPr marL="342900" indent="-342900" algn="just">
              <a:spcBef>
                <a:spcPct val="20000"/>
              </a:spcBef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600" dirty="0">
                <a:solidFill>
                  <a:schemeClr val="tx1"/>
                </a:solidFill>
              </a:rPr>
              <a:t>непрерывное обучение персонала транспорта и других отраслей экономики, </a:t>
            </a:r>
          </a:p>
          <a:p>
            <a:pPr marL="342900" indent="-342900" algn="just">
              <a:spcBef>
                <a:spcPct val="20000"/>
              </a:spcBef>
              <a:buClr>
                <a:srgbClr val="FF0000"/>
              </a:buClr>
              <a:buSzPct val="100000"/>
              <a:buFont typeface="Wingdings" charset="2"/>
              <a:buChar char="q"/>
            </a:pPr>
            <a:r>
              <a:rPr lang="ru-RU" sz="1600" dirty="0">
                <a:solidFill>
                  <a:schemeClr val="tx1"/>
                </a:solidFill>
              </a:rPr>
              <a:t>реализацию инновационного цикла от исследований до внедрения опытных образцов техники и новых технологий в интересах опережающего развития и бесперебойного функционирования единой транспортной системы страны, региональной транспортной системы Центрального федерального округа, железнодорожного, иных видов транспорта и автодорожного </a:t>
            </a:r>
            <a:r>
              <a:rPr lang="ru-RU" sz="1600" dirty="0" smtClean="0">
                <a:solidFill>
                  <a:schemeClr val="tx1"/>
                </a:solidFill>
              </a:rPr>
              <a:t>хозяйств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Freeform 8"/>
          <p:cNvSpPr>
            <a:spLocks/>
          </p:cNvSpPr>
          <p:nvPr/>
        </p:nvSpPr>
        <p:spPr bwMode="gray">
          <a:xfrm flipH="1">
            <a:off x="2874871" y="1715044"/>
            <a:ext cx="920607" cy="1185863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630939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9144000" cy="481353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stA="50000" endPos="75000" dist="127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Задачи программы развития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Заседание Ученого Совета Университета 21 июня 2012 г.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66A9-790F-5343-AC39-DE6AA4AF3CB5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9" name="Ромб 8"/>
          <p:cNvSpPr/>
          <p:nvPr/>
        </p:nvSpPr>
        <p:spPr>
          <a:xfrm>
            <a:off x="0" y="20159"/>
            <a:ext cx="1169142" cy="923938"/>
          </a:xfrm>
          <a:prstGeom prst="diamond">
            <a:avLst/>
          </a:prstGeom>
          <a:solidFill>
            <a:schemeClr val="accent1"/>
          </a:solidFill>
          <a:effectLst>
            <a:innerShdw blurRad="114300">
              <a:prstClr val="black"/>
            </a:innerShdw>
            <a:reflection blurRad="6350" stA="50000" endA="275" endPos="400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2012</a:t>
            </a:r>
          </a:p>
          <a:p>
            <a:pPr algn="ctr"/>
            <a:endParaRPr lang="ru-RU" sz="1200" b="1" dirty="0"/>
          </a:p>
          <a:p>
            <a:pPr algn="ctr"/>
            <a:r>
              <a:rPr lang="ru-RU" sz="1200" b="1" dirty="0" smtClean="0"/>
              <a:t>2021</a:t>
            </a:r>
            <a:endParaRPr lang="ru-RU" sz="1200" b="1" dirty="0"/>
          </a:p>
        </p:txBody>
      </p:sp>
      <p:pic>
        <p:nvPicPr>
          <p:cNvPr id="6" name="Рисунок 3" descr="_MIIT_1.png"/>
          <p:cNvPicPr>
            <a:picLocks noChangeAspect="1"/>
          </p:cNvPicPr>
          <p:nvPr/>
        </p:nvPicPr>
        <p:blipFill>
          <a:blip r:embed="rId2" cstate="print"/>
          <a:srcRect l="10937" t="18874" r="9375" b="32054"/>
          <a:stretch>
            <a:fillRect/>
          </a:stretch>
        </p:blipFill>
        <p:spPr>
          <a:xfrm>
            <a:off x="102871" y="366067"/>
            <a:ext cx="915089" cy="258949"/>
          </a:xfrm>
          <a:prstGeom prst="rect">
            <a:avLst/>
          </a:prstGeom>
        </p:spPr>
      </p:pic>
      <p:sp>
        <p:nvSpPr>
          <p:cNvPr id="11" name="AutoShape 3"/>
          <p:cNvSpPr>
            <a:spLocks noChangeArrowheads="1"/>
          </p:cNvSpPr>
          <p:nvPr/>
        </p:nvSpPr>
        <p:spPr bwMode="gray">
          <a:xfrm>
            <a:off x="228600" y="1219200"/>
            <a:ext cx="6737154" cy="4495800"/>
          </a:xfrm>
          <a:prstGeom prst="rightArrow">
            <a:avLst>
              <a:gd name="adj1" fmla="val 79306"/>
              <a:gd name="adj2" fmla="val 32920"/>
            </a:avLst>
          </a:prstGeom>
          <a:gradFill rotWithShape="1">
            <a:gsLst>
              <a:gs pos="0">
                <a:schemeClr val="accent1">
                  <a:gamma/>
                  <a:tint val="3137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1600" dirty="0"/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blackWhite">
          <a:xfrm>
            <a:off x="367990" y="1828800"/>
            <a:ext cx="510151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sz="1600" b="1" dirty="0" smtClean="0">
                <a:solidFill>
                  <a:schemeClr val="bg1"/>
                </a:solidFill>
              </a:rPr>
              <a:t>Качественное повышение уровня образования </a:t>
            </a:r>
          </a:p>
          <a:p>
            <a:pPr algn="ctr" eaLnBrk="0" hangingPunct="0"/>
            <a:r>
              <a:rPr lang="ru-RU" sz="1600" b="1" dirty="0">
                <a:solidFill>
                  <a:schemeClr val="bg1"/>
                </a:solidFill>
              </a:rPr>
              <a:t>п</a:t>
            </a:r>
            <a:r>
              <a:rPr lang="ru-RU" sz="1600" b="1" dirty="0" smtClean="0">
                <a:solidFill>
                  <a:schemeClr val="bg1"/>
                </a:solidFill>
              </a:rPr>
              <a:t>ерсонала для единой транспортной системы России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blackWhite">
          <a:xfrm>
            <a:off x="367990" y="2971800"/>
            <a:ext cx="510151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shade val="46275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sz="1600" b="1" dirty="0" smtClean="0">
                <a:solidFill>
                  <a:schemeClr val="bg1"/>
                </a:solidFill>
              </a:rPr>
              <a:t>Комплексная интеграция образовательного </a:t>
            </a:r>
          </a:p>
          <a:p>
            <a:pPr algn="ctr" eaLnBrk="0" hangingPunct="0"/>
            <a:r>
              <a:rPr lang="ru-RU" sz="1600" b="1" dirty="0" smtClean="0">
                <a:solidFill>
                  <a:schemeClr val="bg1"/>
                </a:solidFill>
              </a:rPr>
              <a:t>процесса и инновационного цикла исследований по </a:t>
            </a:r>
          </a:p>
          <a:p>
            <a:pPr algn="ctr" eaLnBrk="0" hangingPunct="0"/>
            <a:r>
              <a:rPr lang="ru-RU" sz="1600" b="1" dirty="0">
                <a:solidFill>
                  <a:schemeClr val="bg1"/>
                </a:solidFill>
              </a:rPr>
              <a:t>п</a:t>
            </a:r>
            <a:r>
              <a:rPr lang="ru-RU" sz="1600" b="1" dirty="0" smtClean="0">
                <a:solidFill>
                  <a:schemeClr val="bg1"/>
                </a:solidFill>
              </a:rPr>
              <a:t>риоритетным направлениям развития транспорта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blackWhite">
          <a:xfrm>
            <a:off x="367990" y="4114800"/>
            <a:ext cx="510151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sz="1600" b="1" dirty="0" smtClean="0">
                <a:solidFill>
                  <a:schemeClr val="bg1"/>
                </a:solidFill>
              </a:rPr>
              <a:t>Развитие международного образовательного </a:t>
            </a:r>
          </a:p>
          <a:p>
            <a:pPr algn="ctr" eaLnBrk="0" hangingPunct="0"/>
            <a:r>
              <a:rPr lang="ru-RU" sz="1600" b="1" dirty="0" smtClean="0">
                <a:solidFill>
                  <a:schemeClr val="bg1"/>
                </a:solidFill>
              </a:rPr>
              <a:t>и научного сотрудничества в сфере транспорта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33" name="Group 23"/>
          <p:cNvGrpSpPr>
            <a:grpSpLocks/>
          </p:cNvGrpSpPr>
          <p:nvPr/>
        </p:nvGrpSpPr>
        <p:grpSpPr bwMode="auto">
          <a:xfrm rot="3877067">
            <a:off x="6663532" y="3003528"/>
            <a:ext cx="2228850" cy="862013"/>
            <a:chOff x="2290" y="2725"/>
            <a:chExt cx="1832" cy="713"/>
          </a:xfrm>
        </p:grpSpPr>
        <p:grpSp>
          <p:nvGrpSpPr>
            <p:cNvPr id="34" name="Group 24"/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38" name="Freeform 25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/>
                <a:ahLst/>
                <a:cxnLst>
                  <a:cxn ang="0">
                    <a:pos x="1832" y="32"/>
                  </a:cxn>
                  <a:cxn ang="0">
                    <a:pos x="1830" y="66"/>
                  </a:cxn>
                  <a:cxn ang="0">
                    <a:pos x="1814" y="128"/>
                  </a:cxn>
                  <a:cxn ang="0">
                    <a:pos x="1788" y="188"/>
                  </a:cxn>
                  <a:cxn ang="0">
                    <a:pos x="1754" y="240"/>
                  </a:cxn>
                  <a:cxn ang="0">
                    <a:pos x="1712" y="288"/>
                  </a:cxn>
                  <a:cxn ang="0">
                    <a:pos x="1664" y="330"/>
                  </a:cxn>
                  <a:cxn ang="0">
                    <a:pos x="1610" y="362"/>
                  </a:cxn>
                  <a:cxn ang="0">
                    <a:pos x="1550" y="388"/>
                  </a:cxn>
                  <a:cxn ang="0">
                    <a:pos x="1486" y="402"/>
                  </a:cxn>
                  <a:cxn ang="0">
                    <a:pos x="1418" y="408"/>
                  </a:cxn>
                  <a:cxn ang="0">
                    <a:pos x="0" y="408"/>
                  </a:cxn>
                  <a:cxn ang="0">
                    <a:pos x="0" y="0"/>
                  </a:cxn>
                  <a:cxn ang="0">
                    <a:pos x="1832" y="0"/>
                  </a:cxn>
                  <a:cxn ang="0">
                    <a:pos x="1832" y="32"/>
                  </a:cxn>
                  <a:cxn ang="0">
                    <a:pos x="1832" y="32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" name="Freeform 26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/>
                <a:ahLst/>
                <a:cxnLst>
                  <a:cxn ang="0">
                    <a:pos x="288" y="0"/>
                  </a:cxn>
                  <a:cxn ang="0">
                    <a:pos x="284" y="52"/>
                  </a:cxn>
                  <a:cxn ang="0">
                    <a:pos x="272" y="98"/>
                  </a:cxn>
                  <a:cxn ang="0">
                    <a:pos x="254" y="140"/>
                  </a:cxn>
                  <a:cxn ang="0">
                    <a:pos x="230" y="176"/>
                  </a:cxn>
                  <a:cxn ang="0">
                    <a:pos x="204" y="208"/>
                  </a:cxn>
                  <a:cxn ang="0">
                    <a:pos x="174" y="238"/>
                  </a:cxn>
                  <a:cxn ang="0">
                    <a:pos x="144" y="262"/>
                  </a:cxn>
                  <a:cxn ang="0">
                    <a:pos x="112" y="282"/>
                  </a:cxn>
                  <a:cxn ang="0">
                    <a:pos x="84" y="298"/>
                  </a:cxn>
                  <a:cxn ang="0">
                    <a:pos x="56" y="312"/>
                  </a:cxn>
                  <a:cxn ang="0">
                    <a:pos x="34" y="322"/>
                  </a:cxn>
                  <a:cxn ang="0">
                    <a:pos x="16" y="328"/>
                  </a:cxn>
                  <a:cxn ang="0">
                    <a:pos x="4" y="332"/>
                  </a:cxn>
                  <a:cxn ang="0">
                    <a:pos x="0" y="334"/>
                  </a:cxn>
                  <a:cxn ang="0">
                    <a:pos x="4" y="332"/>
                  </a:cxn>
                  <a:cxn ang="0">
                    <a:pos x="16" y="326"/>
                  </a:cxn>
                  <a:cxn ang="0">
                    <a:pos x="34" y="318"/>
                  </a:cxn>
                  <a:cxn ang="0">
                    <a:pos x="56" y="304"/>
                  </a:cxn>
                  <a:cxn ang="0">
                    <a:pos x="84" y="288"/>
                  </a:cxn>
                  <a:cxn ang="0">
                    <a:pos x="112" y="266"/>
                  </a:cxn>
                  <a:cxn ang="0">
                    <a:pos x="142" y="242"/>
                  </a:cxn>
                  <a:cxn ang="0">
                    <a:pos x="170" y="212"/>
                  </a:cxn>
                  <a:cxn ang="0">
                    <a:pos x="196" y="180"/>
                  </a:cxn>
                  <a:cxn ang="0">
                    <a:pos x="220" y="142"/>
                  </a:cxn>
                  <a:cxn ang="0">
                    <a:pos x="238" y="100"/>
                  </a:cxn>
                  <a:cxn ang="0">
                    <a:pos x="250" y="54"/>
                  </a:cxn>
                  <a:cxn ang="0">
                    <a:pos x="254" y="2"/>
                  </a:cxn>
                  <a:cxn ang="0">
                    <a:pos x="288" y="0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5" name="Group 27"/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36" name="Freeform 28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/>
                <a:ahLst/>
                <a:cxnLst>
                  <a:cxn ang="0">
                    <a:pos x="1832" y="32"/>
                  </a:cxn>
                  <a:cxn ang="0">
                    <a:pos x="1830" y="66"/>
                  </a:cxn>
                  <a:cxn ang="0">
                    <a:pos x="1814" y="128"/>
                  </a:cxn>
                  <a:cxn ang="0">
                    <a:pos x="1788" y="188"/>
                  </a:cxn>
                  <a:cxn ang="0">
                    <a:pos x="1754" y="240"/>
                  </a:cxn>
                  <a:cxn ang="0">
                    <a:pos x="1712" y="288"/>
                  </a:cxn>
                  <a:cxn ang="0">
                    <a:pos x="1664" y="330"/>
                  </a:cxn>
                  <a:cxn ang="0">
                    <a:pos x="1610" y="362"/>
                  </a:cxn>
                  <a:cxn ang="0">
                    <a:pos x="1550" y="388"/>
                  </a:cxn>
                  <a:cxn ang="0">
                    <a:pos x="1486" y="402"/>
                  </a:cxn>
                  <a:cxn ang="0">
                    <a:pos x="1418" y="408"/>
                  </a:cxn>
                  <a:cxn ang="0">
                    <a:pos x="0" y="408"/>
                  </a:cxn>
                  <a:cxn ang="0">
                    <a:pos x="0" y="0"/>
                  </a:cxn>
                  <a:cxn ang="0">
                    <a:pos x="1832" y="0"/>
                  </a:cxn>
                  <a:cxn ang="0">
                    <a:pos x="1832" y="32"/>
                  </a:cxn>
                  <a:cxn ang="0">
                    <a:pos x="1832" y="32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699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Freeform 29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/>
                <a:ahLst/>
                <a:cxnLst>
                  <a:cxn ang="0">
                    <a:pos x="288" y="0"/>
                  </a:cxn>
                  <a:cxn ang="0">
                    <a:pos x="284" y="52"/>
                  </a:cxn>
                  <a:cxn ang="0">
                    <a:pos x="272" y="98"/>
                  </a:cxn>
                  <a:cxn ang="0">
                    <a:pos x="254" y="140"/>
                  </a:cxn>
                  <a:cxn ang="0">
                    <a:pos x="230" y="176"/>
                  </a:cxn>
                  <a:cxn ang="0">
                    <a:pos x="204" y="208"/>
                  </a:cxn>
                  <a:cxn ang="0">
                    <a:pos x="174" y="238"/>
                  </a:cxn>
                  <a:cxn ang="0">
                    <a:pos x="144" y="262"/>
                  </a:cxn>
                  <a:cxn ang="0">
                    <a:pos x="112" y="282"/>
                  </a:cxn>
                  <a:cxn ang="0">
                    <a:pos x="84" y="298"/>
                  </a:cxn>
                  <a:cxn ang="0">
                    <a:pos x="56" y="312"/>
                  </a:cxn>
                  <a:cxn ang="0">
                    <a:pos x="34" y="322"/>
                  </a:cxn>
                  <a:cxn ang="0">
                    <a:pos x="16" y="328"/>
                  </a:cxn>
                  <a:cxn ang="0">
                    <a:pos x="4" y="332"/>
                  </a:cxn>
                  <a:cxn ang="0">
                    <a:pos x="0" y="334"/>
                  </a:cxn>
                  <a:cxn ang="0">
                    <a:pos x="4" y="332"/>
                  </a:cxn>
                  <a:cxn ang="0">
                    <a:pos x="16" y="326"/>
                  </a:cxn>
                  <a:cxn ang="0">
                    <a:pos x="34" y="318"/>
                  </a:cxn>
                  <a:cxn ang="0">
                    <a:pos x="56" y="304"/>
                  </a:cxn>
                  <a:cxn ang="0">
                    <a:pos x="84" y="288"/>
                  </a:cxn>
                  <a:cxn ang="0">
                    <a:pos x="112" y="266"/>
                  </a:cxn>
                  <a:cxn ang="0">
                    <a:pos x="142" y="242"/>
                  </a:cxn>
                  <a:cxn ang="0">
                    <a:pos x="170" y="212"/>
                  </a:cxn>
                  <a:cxn ang="0">
                    <a:pos x="196" y="180"/>
                  </a:cxn>
                  <a:cxn ang="0">
                    <a:pos x="220" y="142"/>
                  </a:cxn>
                  <a:cxn ang="0">
                    <a:pos x="238" y="100"/>
                  </a:cxn>
                  <a:cxn ang="0">
                    <a:pos x="250" y="54"/>
                  </a:cxn>
                  <a:cxn ang="0">
                    <a:pos x="254" y="2"/>
                  </a:cxn>
                  <a:cxn ang="0">
                    <a:pos x="288" y="0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0" name="Oval 30"/>
          <p:cNvSpPr>
            <a:spLocks noChangeArrowheads="1"/>
          </p:cNvSpPr>
          <p:nvPr/>
        </p:nvSpPr>
        <p:spPr bwMode="gray">
          <a:xfrm>
            <a:off x="6300788" y="1213623"/>
            <a:ext cx="1527175" cy="1538287"/>
          </a:xfrm>
          <a:prstGeom prst="ellipse">
            <a:avLst/>
          </a:prstGeom>
          <a:gradFill rotWithShape="1">
            <a:gsLst>
              <a:gs pos="0">
                <a:srgbClr val="3399FF">
                  <a:gamma/>
                  <a:tint val="0"/>
                  <a:invGamma/>
                </a:srgbClr>
              </a:gs>
              <a:gs pos="50000">
                <a:srgbClr val="3399FF"/>
              </a:gs>
              <a:gs pos="100000">
                <a:srgbClr val="3399FF">
                  <a:gamma/>
                  <a:tint val="0"/>
                  <a:invGamma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" name="Oval 31"/>
          <p:cNvSpPr>
            <a:spLocks noChangeArrowheads="1"/>
          </p:cNvSpPr>
          <p:nvPr/>
        </p:nvSpPr>
        <p:spPr bwMode="gray">
          <a:xfrm>
            <a:off x="6300788" y="1213623"/>
            <a:ext cx="1527175" cy="1538287"/>
          </a:xfrm>
          <a:prstGeom prst="ellipse">
            <a:avLst/>
          </a:prstGeom>
          <a:gradFill rotWithShape="1">
            <a:gsLst>
              <a:gs pos="0">
                <a:srgbClr val="3399FF">
                  <a:alpha val="32001"/>
                </a:srgbClr>
              </a:gs>
              <a:gs pos="100000">
                <a:srgbClr val="3399FF">
                  <a:gamma/>
                  <a:shade val="0"/>
                  <a:invGamma/>
                  <a:alpha val="89999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2" name="Oval 32"/>
          <p:cNvSpPr>
            <a:spLocks noChangeArrowheads="1"/>
          </p:cNvSpPr>
          <p:nvPr/>
        </p:nvSpPr>
        <p:spPr bwMode="gray">
          <a:xfrm>
            <a:off x="6402388" y="1313635"/>
            <a:ext cx="1327150" cy="1336675"/>
          </a:xfrm>
          <a:prstGeom prst="ellipse">
            <a:avLst/>
          </a:prstGeom>
          <a:gradFill rotWithShape="1">
            <a:gsLst>
              <a:gs pos="0">
                <a:srgbClr val="3399FF">
                  <a:gamma/>
                  <a:shade val="54118"/>
                  <a:invGamma/>
                </a:srgbClr>
              </a:gs>
              <a:gs pos="50000">
                <a:srgbClr val="3399FF"/>
              </a:gs>
              <a:gs pos="100000">
                <a:srgbClr val="3399FF">
                  <a:gamma/>
                  <a:shade val="54118"/>
                  <a:invGamma/>
                </a:srgbClr>
              </a:gs>
            </a:gsLst>
            <a:lin ang="189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43" name="Oval 33"/>
          <p:cNvSpPr>
            <a:spLocks noChangeArrowheads="1"/>
          </p:cNvSpPr>
          <p:nvPr/>
        </p:nvSpPr>
        <p:spPr bwMode="gray">
          <a:xfrm>
            <a:off x="6403975" y="1316810"/>
            <a:ext cx="1327150" cy="1336675"/>
          </a:xfrm>
          <a:prstGeom prst="ellipse">
            <a:avLst/>
          </a:prstGeom>
          <a:gradFill rotWithShape="1">
            <a:gsLst>
              <a:gs pos="0">
                <a:srgbClr val="3399FF">
                  <a:gamma/>
                  <a:shade val="63529"/>
                  <a:invGamma/>
                </a:srgbClr>
              </a:gs>
              <a:gs pos="100000">
                <a:srgbClr val="3399FF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44" name="Oval 34"/>
          <p:cNvSpPr>
            <a:spLocks noChangeArrowheads="1"/>
          </p:cNvSpPr>
          <p:nvPr/>
        </p:nvSpPr>
        <p:spPr bwMode="gray">
          <a:xfrm>
            <a:off x="6469063" y="1381898"/>
            <a:ext cx="1193800" cy="1201737"/>
          </a:xfrm>
          <a:prstGeom prst="ellipse">
            <a:avLst/>
          </a:prstGeom>
          <a:solidFill>
            <a:srgbClr val="000000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46" name="Group 35"/>
          <p:cNvGrpSpPr>
            <a:grpSpLocks/>
          </p:cNvGrpSpPr>
          <p:nvPr/>
        </p:nvGrpSpPr>
        <p:grpSpPr bwMode="auto">
          <a:xfrm>
            <a:off x="6486525" y="1400948"/>
            <a:ext cx="1158875" cy="1165225"/>
            <a:chOff x="4166" y="1706"/>
            <a:chExt cx="1252" cy="1252"/>
          </a:xfrm>
        </p:grpSpPr>
        <p:sp>
          <p:nvSpPr>
            <p:cNvPr id="47" name="Oval 36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48" name="Oval 37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49" name="Oval 38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50" name="Oval 39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51" name="AutoShape 7"/>
          <p:cNvSpPr>
            <a:spLocks noChangeArrowheads="1"/>
          </p:cNvSpPr>
          <p:nvPr/>
        </p:nvSpPr>
        <p:spPr bwMode="auto">
          <a:xfrm>
            <a:off x="5796136" y="1339432"/>
            <a:ext cx="2514600" cy="1295400"/>
          </a:xfrm>
          <a:prstGeom prst="roundRect">
            <a:avLst>
              <a:gd name="adj" fmla="val 9106"/>
            </a:avLst>
          </a:prstGeom>
          <a:noFill/>
          <a:ln w="25400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1400" dirty="0" smtClean="0"/>
              <a:t>Достижение </a:t>
            </a:r>
          </a:p>
          <a:p>
            <a:pPr algn="ctr"/>
            <a:r>
              <a:rPr lang="ru-RU" sz="1400" dirty="0" smtClean="0"/>
              <a:t>целевого </a:t>
            </a:r>
          </a:p>
          <a:p>
            <a:pPr algn="ctr"/>
            <a:r>
              <a:rPr lang="ru-RU" sz="1400" dirty="0" smtClean="0"/>
              <a:t>состояния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4630939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1669</Words>
  <Application>Microsoft Office PowerPoint</Application>
  <PresentationFormat>Экран (4:3)</PresentationFormat>
  <Paragraphs>272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Концепция программы развития университета – это замысел целостной совокупности проектов, задач и мероприятий, направленных на  достижение стратегических целей развития МИИТ на среднесрочную перспективу. 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программы  развития МИИТ  на 2012-2021 гг.</dc:title>
  <dc:creator>Алексей Давыдов</dc:creator>
  <cp:lastModifiedBy>davydov</cp:lastModifiedBy>
  <cp:revision>38</cp:revision>
  <dcterms:created xsi:type="dcterms:W3CDTF">2012-06-14T15:02:37Z</dcterms:created>
  <dcterms:modified xsi:type="dcterms:W3CDTF">2012-06-15T08:48:33Z</dcterms:modified>
</cp:coreProperties>
</file>